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8" r:id="rId2"/>
    <p:sldId id="260" r:id="rId3"/>
    <p:sldId id="261" r:id="rId4"/>
    <p:sldId id="262" r:id="rId5"/>
    <p:sldId id="263" r:id="rId6"/>
    <p:sldId id="265" r:id="rId7"/>
    <p:sldId id="279" r:id="rId8"/>
    <p:sldId id="270" r:id="rId9"/>
    <p:sldId id="274" r:id="rId10"/>
    <p:sldId id="272" r:id="rId11"/>
    <p:sldId id="273" r:id="rId12"/>
    <p:sldId id="276" r:id="rId13"/>
    <p:sldId id="27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11C1476-15C2-70CF-EB6D-05BE06877825}" name="Moustafa Fahs" initials="MF" userId="c32c1293445bba39"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4F47AB"/>
    <a:srgbClr val="F2F2F5"/>
    <a:srgbClr val="1D1D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596" autoAdjust="0"/>
    <p:restoredTop sz="94681"/>
  </p:normalViewPr>
  <p:slideViewPr>
    <p:cSldViewPr snapToGrid="0">
      <p:cViewPr varScale="1">
        <p:scale>
          <a:sx n="116" d="100"/>
          <a:sy n="116" d="100"/>
        </p:scale>
        <p:origin x="640" y="4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DF94A3-D8B2-4F86-94A6-6C94471FE608}" type="datetimeFigureOut">
              <a:rPr lang="en-US" smtClean="0"/>
              <a:t>8/11/26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FC81D1-A2AC-4581-B810-71C827C760B5}" type="slidenum">
              <a:rPr lang="en-US" smtClean="0"/>
              <a:t>‹#›</a:t>
            </a:fld>
            <a:endParaRPr lang="en-US"/>
          </a:p>
        </p:txBody>
      </p:sp>
    </p:spTree>
    <p:extLst>
      <p:ext uri="{BB962C8B-B14F-4D97-AF65-F5344CB8AC3E}">
        <p14:creationId xmlns:p14="http://schemas.microsoft.com/office/powerpoint/2010/main" val="4942098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FC81D1-A2AC-4581-B810-71C827C760B5}" type="slidenum">
              <a:rPr lang="en-US" smtClean="0"/>
              <a:t>7</a:t>
            </a:fld>
            <a:endParaRPr lang="en-US"/>
          </a:p>
        </p:txBody>
      </p:sp>
    </p:spTree>
    <p:extLst>
      <p:ext uri="{BB962C8B-B14F-4D97-AF65-F5344CB8AC3E}">
        <p14:creationId xmlns:p14="http://schemas.microsoft.com/office/powerpoint/2010/main" val="2180658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5E3A1-7F83-237C-716F-AF09C0BE8564}"/>
              </a:ext>
            </a:extLst>
          </p:cNvPr>
          <p:cNvSpPr>
            <a:spLocks noGrp="1"/>
          </p:cNvSpPr>
          <p:nvPr>
            <p:ph type="ctrTitle"/>
          </p:nvPr>
        </p:nvSpPr>
        <p:spPr>
          <a:xfrm>
            <a:off x="2032962" y="427149"/>
            <a:ext cx="9144000" cy="956603"/>
          </a:xfrm>
        </p:spPr>
        <p:txBody>
          <a:bodyPr anchor="b"/>
          <a:lstStyle>
            <a:lvl1pPr algn="l">
              <a:defRPr sz="5200">
                <a:solidFill>
                  <a:srgbClr val="4F47AB"/>
                </a:solidFill>
              </a:defRPr>
            </a:lvl1pPr>
          </a:lstStyle>
          <a:p>
            <a:r>
              <a:rPr lang="en-US" dirty="0"/>
              <a:t>Click to edit Master title style</a:t>
            </a:r>
          </a:p>
        </p:txBody>
      </p:sp>
      <p:sp>
        <p:nvSpPr>
          <p:cNvPr id="3" name="Subtitle 2">
            <a:extLst>
              <a:ext uri="{FF2B5EF4-FFF2-40B4-BE49-F238E27FC236}">
                <a16:creationId xmlns:a16="http://schemas.microsoft.com/office/drawing/2014/main" id="{5B71CB94-3957-2394-F4B2-78FCC7388066}"/>
              </a:ext>
            </a:extLst>
          </p:cNvPr>
          <p:cNvSpPr>
            <a:spLocks noGrp="1"/>
          </p:cNvSpPr>
          <p:nvPr>
            <p:ph type="subTitle" idx="1"/>
          </p:nvPr>
        </p:nvSpPr>
        <p:spPr>
          <a:xfrm>
            <a:off x="2032962" y="2166993"/>
            <a:ext cx="9144000" cy="3333600"/>
          </a:xfrm>
        </p:spPr>
        <p:txBody>
          <a:bodyPr/>
          <a:lstStyle>
            <a:lvl1pPr marL="0" indent="0" algn="l">
              <a:buNone/>
              <a:defRPr sz="2400">
                <a:solidFill>
                  <a:srgbClr val="1D1D1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28C47888-6C6D-6925-E38B-13B49D42A021}"/>
              </a:ext>
            </a:extLst>
          </p:cNvPr>
          <p:cNvSpPr>
            <a:spLocks noGrp="1"/>
          </p:cNvSpPr>
          <p:nvPr>
            <p:ph type="dt" sz="half" idx="10"/>
          </p:nvPr>
        </p:nvSpPr>
        <p:spPr/>
        <p:txBody>
          <a:bodyPr/>
          <a:lstStyle/>
          <a:p>
            <a:fld id="{B8B7451B-D895-4716-BA25-97AF6C503C4E}" type="datetime1">
              <a:rPr lang="en-US" smtClean="0"/>
              <a:t>8/11/26</a:t>
            </a:fld>
            <a:endParaRPr lang="en-US" dirty="0"/>
          </a:p>
        </p:txBody>
      </p:sp>
      <p:sp>
        <p:nvSpPr>
          <p:cNvPr id="5" name="Footer Placeholder 4">
            <a:extLst>
              <a:ext uri="{FF2B5EF4-FFF2-40B4-BE49-F238E27FC236}">
                <a16:creationId xmlns:a16="http://schemas.microsoft.com/office/drawing/2014/main" id="{C3AF7302-E9BC-9029-81EB-0FBBF466B30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67F651B-4D04-6488-5EB9-0290ADC6B868}"/>
              </a:ext>
            </a:extLst>
          </p:cNvPr>
          <p:cNvSpPr>
            <a:spLocks noGrp="1"/>
          </p:cNvSpPr>
          <p:nvPr>
            <p:ph type="sldNum" sz="quarter" idx="12"/>
          </p:nvPr>
        </p:nvSpPr>
        <p:spPr/>
        <p:txBody>
          <a:bodyPr/>
          <a:lstStyle/>
          <a:p>
            <a:fld id="{54BA9F14-B301-4F04-8D7A-6D25782FD8FF}" type="slidenum">
              <a:rPr lang="en-US" smtClean="0"/>
              <a:t>‹#›</a:t>
            </a:fld>
            <a:endParaRPr lang="en-US" dirty="0"/>
          </a:p>
        </p:txBody>
      </p:sp>
      <p:cxnSp>
        <p:nvCxnSpPr>
          <p:cNvPr id="8" name="Straight Connector 7">
            <a:extLst>
              <a:ext uri="{FF2B5EF4-FFF2-40B4-BE49-F238E27FC236}">
                <a16:creationId xmlns:a16="http://schemas.microsoft.com/office/drawing/2014/main" id="{E96EBE66-F96F-2E40-FF59-8F12BED1C96B}"/>
              </a:ext>
            </a:extLst>
          </p:cNvPr>
          <p:cNvCxnSpPr>
            <a:cxnSpLocks/>
          </p:cNvCxnSpPr>
          <p:nvPr userDrawn="1"/>
        </p:nvCxnSpPr>
        <p:spPr>
          <a:xfrm>
            <a:off x="2024336" y="1456267"/>
            <a:ext cx="3318933" cy="0"/>
          </a:xfrm>
          <a:prstGeom prst="line">
            <a:avLst/>
          </a:prstGeom>
          <a:ln w="12700">
            <a:solidFill>
              <a:srgbClr val="4F47AB"/>
            </a:solidFill>
          </a:ln>
        </p:spPr>
        <p:style>
          <a:lnRef idx="2">
            <a:schemeClr val="accent1"/>
          </a:lnRef>
          <a:fillRef idx="0">
            <a:schemeClr val="accent1"/>
          </a:fillRef>
          <a:effectRef idx="1">
            <a:schemeClr val="accent1"/>
          </a:effectRef>
          <a:fontRef idx="minor">
            <a:schemeClr val="tx1"/>
          </a:fontRef>
        </p:style>
      </p:cxnSp>
      <p:pic>
        <p:nvPicPr>
          <p:cNvPr id="7" name="Picture 6" descr="A close-up of a logo&#10;&#10;AI-generated content may be incorrect.">
            <a:extLst>
              <a:ext uri="{FF2B5EF4-FFF2-40B4-BE49-F238E27FC236}">
                <a16:creationId xmlns:a16="http://schemas.microsoft.com/office/drawing/2014/main" id="{7A93847F-ACBE-7918-E019-B7D0538BE20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007084" cy="2007084"/>
          </a:xfrm>
          <a:prstGeom prst="rect">
            <a:avLst/>
          </a:prstGeom>
        </p:spPr>
      </p:pic>
    </p:spTree>
    <p:extLst>
      <p:ext uri="{BB962C8B-B14F-4D97-AF65-F5344CB8AC3E}">
        <p14:creationId xmlns:p14="http://schemas.microsoft.com/office/powerpoint/2010/main" val="40465084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B7E6E-5B43-B20E-AC27-5B569E43EBA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762DD1B-5832-3286-1124-8F6B8F5345D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C415B1-3CAA-6F9F-44A6-BF72C6B6F297}"/>
              </a:ext>
            </a:extLst>
          </p:cNvPr>
          <p:cNvSpPr>
            <a:spLocks noGrp="1"/>
          </p:cNvSpPr>
          <p:nvPr>
            <p:ph type="dt" sz="half" idx="10"/>
          </p:nvPr>
        </p:nvSpPr>
        <p:spPr/>
        <p:txBody>
          <a:bodyPr/>
          <a:lstStyle/>
          <a:p>
            <a:fld id="{7F59CCCD-8839-4111-A84C-FF9546836351}" type="datetime1">
              <a:rPr lang="en-US" smtClean="0"/>
              <a:t>8/11/26</a:t>
            </a:fld>
            <a:endParaRPr lang="en-US"/>
          </a:p>
        </p:txBody>
      </p:sp>
      <p:sp>
        <p:nvSpPr>
          <p:cNvPr id="5" name="Footer Placeholder 4">
            <a:extLst>
              <a:ext uri="{FF2B5EF4-FFF2-40B4-BE49-F238E27FC236}">
                <a16:creationId xmlns:a16="http://schemas.microsoft.com/office/drawing/2014/main" id="{62A6CD88-25BE-2206-B8F8-A2D443226F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135293-1070-1B76-E87F-191D1FC43AAE}"/>
              </a:ext>
            </a:extLst>
          </p:cNvPr>
          <p:cNvSpPr>
            <a:spLocks noGrp="1"/>
          </p:cNvSpPr>
          <p:nvPr>
            <p:ph type="sldNum" sz="quarter" idx="12"/>
          </p:nvPr>
        </p:nvSpPr>
        <p:spPr/>
        <p:txBody>
          <a:bodyPr/>
          <a:lstStyle/>
          <a:p>
            <a:fld id="{54BA9F14-B301-4F04-8D7A-6D25782FD8FF}" type="slidenum">
              <a:rPr lang="en-US" smtClean="0"/>
              <a:t>‹#›</a:t>
            </a:fld>
            <a:endParaRPr lang="en-US"/>
          </a:p>
        </p:txBody>
      </p:sp>
    </p:spTree>
    <p:extLst>
      <p:ext uri="{BB962C8B-B14F-4D97-AF65-F5344CB8AC3E}">
        <p14:creationId xmlns:p14="http://schemas.microsoft.com/office/powerpoint/2010/main" val="2389359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FC9A439-5758-C1A4-03DE-4BC61B54FF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41F6473-1892-1A68-FC32-2233D96D8C6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24E998-9B62-81FD-10E1-5F159FEC2563}"/>
              </a:ext>
            </a:extLst>
          </p:cNvPr>
          <p:cNvSpPr>
            <a:spLocks noGrp="1"/>
          </p:cNvSpPr>
          <p:nvPr>
            <p:ph type="dt" sz="half" idx="10"/>
          </p:nvPr>
        </p:nvSpPr>
        <p:spPr/>
        <p:txBody>
          <a:bodyPr/>
          <a:lstStyle/>
          <a:p>
            <a:fld id="{054E85ED-1DD5-41AB-8E55-1287FC8FA276}" type="datetime1">
              <a:rPr lang="en-US" smtClean="0"/>
              <a:t>8/11/26</a:t>
            </a:fld>
            <a:endParaRPr lang="en-US"/>
          </a:p>
        </p:txBody>
      </p:sp>
      <p:sp>
        <p:nvSpPr>
          <p:cNvPr id="5" name="Footer Placeholder 4">
            <a:extLst>
              <a:ext uri="{FF2B5EF4-FFF2-40B4-BE49-F238E27FC236}">
                <a16:creationId xmlns:a16="http://schemas.microsoft.com/office/drawing/2014/main" id="{4E4ACA2E-54DC-8878-7241-1056F859FD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B8BF7F-95DA-C51D-183D-BD8C32C21030}"/>
              </a:ext>
            </a:extLst>
          </p:cNvPr>
          <p:cNvSpPr>
            <a:spLocks noGrp="1"/>
          </p:cNvSpPr>
          <p:nvPr>
            <p:ph type="sldNum" sz="quarter" idx="12"/>
          </p:nvPr>
        </p:nvSpPr>
        <p:spPr/>
        <p:txBody>
          <a:bodyPr/>
          <a:lstStyle/>
          <a:p>
            <a:fld id="{54BA9F14-B301-4F04-8D7A-6D25782FD8FF}" type="slidenum">
              <a:rPr lang="en-US" smtClean="0"/>
              <a:t>‹#›</a:t>
            </a:fld>
            <a:endParaRPr lang="en-US"/>
          </a:p>
        </p:txBody>
      </p:sp>
    </p:spTree>
    <p:extLst>
      <p:ext uri="{BB962C8B-B14F-4D97-AF65-F5344CB8AC3E}">
        <p14:creationId xmlns:p14="http://schemas.microsoft.com/office/powerpoint/2010/main" val="3208974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375C8-A9E8-BF39-0803-A37000B399A5}"/>
              </a:ext>
            </a:extLst>
          </p:cNvPr>
          <p:cNvSpPr>
            <a:spLocks noGrp="1"/>
          </p:cNvSpPr>
          <p:nvPr>
            <p:ph type="title"/>
          </p:nvPr>
        </p:nvSpPr>
        <p:spPr>
          <a:xfrm>
            <a:off x="2106277" y="340760"/>
            <a:ext cx="9627085" cy="1325563"/>
          </a:xfrm>
        </p:spPr>
        <p:txBody>
          <a:bodyPr/>
          <a:lstStyle>
            <a:lvl1pPr algn="l">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DA0C2928-930E-8B2E-71BC-DA974F29603E}"/>
              </a:ext>
            </a:extLst>
          </p:cNvPr>
          <p:cNvSpPr>
            <a:spLocks noGrp="1"/>
          </p:cNvSpPr>
          <p:nvPr>
            <p:ph idx="1"/>
          </p:nvPr>
        </p:nvSpPr>
        <p:spPr>
          <a:xfrm>
            <a:off x="2106276" y="1835667"/>
            <a:ext cx="9627086" cy="4351338"/>
          </a:xfrm>
        </p:spPr>
        <p:txBody>
          <a:bodyPr/>
          <a:lstStyle>
            <a:lvl1pPr>
              <a:lnSpc>
                <a:spcPct val="120000"/>
              </a:lnSpc>
              <a:defRPr sz="2400">
                <a:solidFill>
                  <a:srgbClr val="1D1D1F"/>
                </a:solidFill>
              </a:defRPr>
            </a:lvl1pPr>
            <a:lvl2pPr>
              <a:lnSpc>
                <a:spcPct val="100000"/>
              </a:lnSpc>
              <a:defRPr sz="1800"/>
            </a:lvl2pPr>
          </a:lstStyle>
          <a:p>
            <a:pPr lvl="0"/>
            <a:r>
              <a:rPr lang="en-US" dirty="0"/>
              <a:t>Click to edit Master text styles</a:t>
            </a:r>
          </a:p>
          <a:p>
            <a:pPr lvl="1"/>
            <a:r>
              <a:rPr lang="en-US" dirty="0"/>
              <a:t>Second level</a:t>
            </a:r>
          </a:p>
        </p:txBody>
      </p:sp>
      <p:sp>
        <p:nvSpPr>
          <p:cNvPr id="4" name="Date Placeholder 3">
            <a:extLst>
              <a:ext uri="{FF2B5EF4-FFF2-40B4-BE49-F238E27FC236}">
                <a16:creationId xmlns:a16="http://schemas.microsoft.com/office/drawing/2014/main" id="{04FF1C27-2FA1-A59D-E5BE-03C0991DE628}"/>
              </a:ext>
            </a:extLst>
          </p:cNvPr>
          <p:cNvSpPr>
            <a:spLocks noGrp="1"/>
          </p:cNvSpPr>
          <p:nvPr>
            <p:ph type="dt" sz="half" idx="10"/>
          </p:nvPr>
        </p:nvSpPr>
        <p:spPr/>
        <p:txBody>
          <a:bodyPr/>
          <a:lstStyle/>
          <a:p>
            <a:fld id="{4BE1C86F-967F-481E-9FD4-1F19998CE395}" type="datetime1">
              <a:rPr lang="en-US" smtClean="0"/>
              <a:t>8/11/26</a:t>
            </a:fld>
            <a:endParaRPr lang="en-US" dirty="0"/>
          </a:p>
        </p:txBody>
      </p:sp>
      <p:sp>
        <p:nvSpPr>
          <p:cNvPr id="5" name="Footer Placeholder 4">
            <a:extLst>
              <a:ext uri="{FF2B5EF4-FFF2-40B4-BE49-F238E27FC236}">
                <a16:creationId xmlns:a16="http://schemas.microsoft.com/office/drawing/2014/main" id="{391D0F95-471D-94DD-4A4F-B889DD7179B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E966456-94AD-55E8-6522-D283FA579636}"/>
              </a:ext>
            </a:extLst>
          </p:cNvPr>
          <p:cNvSpPr>
            <a:spLocks noGrp="1"/>
          </p:cNvSpPr>
          <p:nvPr>
            <p:ph type="sldNum" sz="quarter" idx="12"/>
          </p:nvPr>
        </p:nvSpPr>
        <p:spPr/>
        <p:txBody>
          <a:bodyPr/>
          <a:lstStyle/>
          <a:p>
            <a:fld id="{54BA9F14-B301-4F04-8D7A-6D25782FD8FF}" type="slidenum">
              <a:rPr lang="en-US" smtClean="0"/>
              <a:t>‹#›</a:t>
            </a:fld>
            <a:endParaRPr lang="en-US"/>
          </a:p>
        </p:txBody>
      </p:sp>
      <p:pic>
        <p:nvPicPr>
          <p:cNvPr id="7" name="Picture 6" descr="A close-up of a logo&#10;&#10;AI-generated content may be incorrect.">
            <a:extLst>
              <a:ext uri="{FF2B5EF4-FFF2-40B4-BE49-F238E27FC236}">
                <a16:creationId xmlns:a16="http://schemas.microsoft.com/office/drawing/2014/main" id="{C43B2B21-B753-2ABE-996D-4D5B1E86CB4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007084" cy="2007084"/>
          </a:xfrm>
          <a:prstGeom prst="rect">
            <a:avLst/>
          </a:prstGeom>
        </p:spPr>
      </p:pic>
    </p:spTree>
    <p:extLst>
      <p:ext uri="{BB962C8B-B14F-4D97-AF65-F5344CB8AC3E}">
        <p14:creationId xmlns:p14="http://schemas.microsoft.com/office/powerpoint/2010/main" val="2756343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rgbClr val="4F47A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F86D5-4740-73B5-8C09-035B0DA34144}"/>
              </a:ext>
            </a:extLst>
          </p:cNvPr>
          <p:cNvSpPr>
            <a:spLocks noGrp="1"/>
          </p:cNvSpPr>
          <p:nvPr>
            <p:ph type="title"/>
          </p:nvPr>
        </p:nvSpPr>
        <p:spPr>
          <a:xfrm>
            <a:off x="831850" y="1709738"/>
            <a:ext cx="10515600" cy="2852737"/>
          </a:xfrm>
        </p:spPr>
        <p:txBody>
          <a:bodyPr anchor="b"/>
          <a:lstStyle>
            <a:lvl1pPr algn="ct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744BF7A6-B599-CFEB-2749-10D7138FE9CC}"/>
              </a:ext>
            </a:extLst>
          </p:cNvPr>
          <p:cNvSpPr>
            <a:spLocks noGrp="1"/>
          </p:cNvSpPr>
          <p:nvPr>
            <p:ph type="body" idx="1"/>
          </p:nvPr>
        </p:nvSpPr>
        <p:spPr>
          <a:xfrm>
            <a:off x="831850" y="4562475"/>
            <a:ext cx="10515600" cy="1500187"/>
          </a:xfrm>
        </p:spPr>
        <p:txBody>
          <a:bodyPr/>
          <a:lstStyle>
            <a:lvl1pPr marL="0" indent="0" algn="ctr">
              <a:buNone/>
              <a:defRPr sz="2400">
                <a:solidFill>
                  <a:srgbClr val="F2F2F5"/>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735BB2F5-DB30-41E8-FE33-4A783A300352}"/>
              </a:ext>
            </a:extLst>
          </p:cNvPr>
          <p:cNvSpPr>
            <a:spLocks noGrp="1"/>
          </p:cNvSpPr>
          <p:nvPr>
            <p:ph type="dt" sz="half" idx="10"/>
          </p:nvPr>
        </p:nvSpPr>
        <p:spPr/>
        <p:txBody>
          <a:bodyPr/>
          <a:lstStyle/>
          <a:p>
            <a:fld id="{8869E39F-C55E-4ED9-81A3-327F499E1FDF}" type="datetime1">
              <a:rPr lang="en-US" smtClean="0"/>
              <a:t>8/11/26</a:t>
            </a:fld>
            <a:endParaRPr lang="en-US"/>
          </a:p>
        </p:txBody>
      </p:sp>
      <p:sp>
        <p:nvSpPr>
          <p:cNvPr id="5" name="Footer Placeholder 4">
            <a:extLst>
              <a:ext uri="{FF2B5EF4-FFF2-40B4-BE49-F238E27FC236}">
                <a16:creationId xmlns:a16="http://schemas.microsoft.com/office/drawing/2014/main" id="{33D1A7A7-C226-EF3A-1B16-02D2704306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A2ECCF-42D5-9559-6E2F-4956AE6652CC}"/>
              </a:ext>
            </a:extLst>
          </p:cNvPr>
          <p:cNvSpPr>
            <a:spLocks noGrp="1"/>
          </p:cNvSpPr>
          <p:nvPr>
            <p:ph type="sldNum" sz="quarter" idx="12"/>
          </p:nvPr>
        </p:nvSpPr>
        <p:spPr/>
        <p:txBody>
          <a:bodyPr/>
          <a:lstStyle/>
          <a:p>
            <a:fld id="{54BA9F14-B301-4F04-8D7A-6D25782FD8FF}" type="slidenum">
              <a:rPr lang="en-US" smtClean="0"/>
              <a:t>‹#›</a:t>
            </a:fld>
            <a:endParaRPr lang="en-US"/>
          </a:p>
        </p:txBody>
      </p:sp>
    </p:spTree>
    <p:extLst>
      <p:ext uri="{BB962C8B-B14F-4D97-AF65-F5344CB8AC3E}">
        <p14:creationId xmlns:p14="http://schemas.microsoft.com/office/powerpoint/2010/main" val="3802415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3189FC-D810-9B83-5F5A-F86B9DE9B1DA}"/>
              </a:ext>
            </a:extLst>
          </p:cNvPr>
          <p:cNvSpPr>
            <a:spLocks noGrp="1"/>
          </p:cNvSpPr>
          <p:nvPr>
            <p:ph type="title"/>
          </p:nvPr>
        </p:nvSpPr>
        <p:spPr>
          <a:xfrm>
            <a:off x="2120415" y="410368"/>
            <a:ext cx="9627085" cy="1325563"/>
          </a:xfrm>
        </p:spPr>
        <p:txBody>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51C9F07A-A472-00BA-C44C-DD16A0E3C115}"/>
              </a:ext>
            </a:extLst>
          </p:cNvPr>
          <p:cNvSpPr>
            <a:spLocks noGrp="1"/>
          </p:cNvSpPr>
          <p:nvPr>
            <p:ph sz="half" idx="1"/>
          </p:nvPr>
        </p:nvSpPr>
        <p:spPr>
          <a:xfrm>
            <a:off x="838200" y="1825625"/>
            <a:ext cx="5181600" cy="4351338"/>
          </a:xfrm>
        </p:spPr>
        <p:txBody>
          <a:bodyPr/>
          <a:lstStyle>
            <a:lvl1pPr>
              <a:defRPr sz="2400"/>
            </a:lvl1pPr>
          </a:lstStyle>
          <a:p>
            <a:pPr lvl="0"/>
            <a:r>
              <a:rPr lang="en-US" dirty="0"/>
              <a:t>Click to edit Master text styles</a:t>
            </a:r>
          </a:p>
        </p:txBody>
      </p:sp>
      <p:sp>
        <p:nvSpPr>
          <p:cNvPr id="4" name="Content Placeholder 3">
            <a:extLst>
              <a:ext uri="{FF2B5EF4-FFF2-40B4-BE49-F238E27FC236}">
                <a16:creationId xmlns:a16="http://schemas.microsoft.com/office/drawing/2014/main" id="{D829FEEE-0F61-7F89-D962-F694E00799D3}"/>
              </a:ext>
            </a:extLst>
          </p:cNvPr>
          <p:cNvSpPr>
            <a:spLocks noGrp="1"/>
          </p:cNvSpPr>
          <p:nvPr>
            <p:ph sz="half" idx="2"/>
          </p:nvPr>
        </p:nvSpPr>
        <p:spPr>
          <a:xfrm>
            <a:off x="6172200" y="1825625"/>
            <a:ext cx="5181600" cy="4351338"/>
          </a:xfrm>
        </p:spPr>
        <p:txBody>
          <a:bodyPr/>
          <a:lstStyle>
            <a:lvl1pPr>
              <a:defRPr sz="2400">
                <a:solidFill>
                  <a:srgbClr val="1D1D1F"/>
                </a:solidFill>
              </a:defRPr>
            </a:lvl1pPr>
          </a:lstStyle>
          <a:p>
            <a:pPr lvl="0"/>
            <a:r>
              <a:rPr lang="en-US" dirty="0"/>
              <a:t>Click to edit Master text styles</a:t>
            </a:r>
          </a:p>
        </p:txBody>
      </p:sp>
      <p:cxnSp>
        <p:nvCxnSpPr>
          <p:cNvPr id="9" name="Straight Connector 8">
            <a:extLst>
              <a:ext uri="{FF2B5EF4-FFF2-40B4-BE49-F238E27FC236}">
                <a16:creationId xmlns:a16="http://schemas.microsoft.com/office/drawing/2014/main" id="{BEAD66B3-59D1-C9B1-A1B4-295DE0855A25}"/>
              </a:ext>
            </a:extLst>
          </p:cNvPr>
          <p:cNvCxnSpPr/>
          <p:nvPr userDrawn="1"/>
        </p:nvCxnSpPr>
        <p:spPr>
          <a:xfrm>
            <a:off x="6096000" y="1825625"/>
            <a:ext cx="0" cy="4351338"/>
          </a:xfrm>
          <a:prstGeom prst="line">
            <a:avLst/>
          </a:prstGeom>
          <a:ln w="19050"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0" name="Date Placeholder 9">
            <a:extLst>
              <a:ext uri="{FF2B5EF4-FFF2-40B4-BE49-F238E27FC236}">
                <a16:creationId xmlns:a16="http://schemas.microsoft.com/office/drawing/2014/main" id="{7195E5F2-BD00-D51B-949E-A27A29C6A815}"/>
              </a:ext>
            </a:extLst>
          </p:cNvPr>
          <p:cNvSpPr>
            <a:spLocks noGrp="1"/>
          </p:cNvSpPr>
          <p:nvPr>
            <p:ph type="dt" sz="half" idx="10"/>
          </p:nvPr>
        </p:nvSpPr>
        <p:spPr/>
        <p:txBody>
          <a:bodyPr/>
          <a:lstStyle/>
          <a:p>
            <a:fld id="{46F39E3F-212B-4FF5-AA79-0E50F0894551}" type="datetime1">
              <a:rPr lang="en-US" smtClean="0"/>
              <a:t>8/11/26</a:t>
            </a:fld>
            <a:endParaRPr lang="en-US"/>
          </a:p>
        </p:txBody>
      </p:sp>
      <p:sp>
        <p:nvSpPr>
          <p:cNvPr id="11" name="Footer Placeholder 10">
            <a:extLst>
              <a:ext uri="{FF2B5EF4-FFF2-40B4-BE49-F238E27FC236}">
                <a16:creationId xmlns:a16="http://schemas.microsoft.com/office/drawing/2014/main" id="{C9629319-B1DA-EEB3-2DD6-BDCF78D5F188}"/>
              </a:ext>
            </a:extLst>
          </p:cNvPr>
          <p:cNvSpPr>
            <a:spLocks noGrp="1"/>
          </p:cNvSpPr>
          <p:nvPr>
            <p:ph type="ftr" sz="quarter" idx="11"/>
          </p:nvPr>
        </p:nvSpPr>
        <p:spPr/>
        <p:txBody>
          <a:bodyPr/>
          <a:lstStyle/>
          <a:p>
            <a:endParaRPr lang="en-US"/>
          </a:p>
        </p:txBody>
      </p:sp>
      <p:sp>
        <p:nvSpPr>
          <p:cNvPr id="12" name="Slide Number Placeholder 11">
            <a:extLst>
              <a:ext uri="{FF2B5EF4-FFF2-40B4-BE49-F238E27FC236}">
                <a16:creationId xmlns:a16="http://schemas.microsoft.com/office/drawing/2014/main" id="{9989D978-CE62-5D8F-FCC4-C63DC8A17765}"/>
              </a:ext>
            </a:extLst>
          </p:cNvPr>
          <p:cNvSpPr>
            <a:spLocks noGrp="1"/>
          </p:cNvSpPr>
          <p:nvPr>
            <p:ph type="sldNum" sz="quarter" idx="12"/>
          </p:nvPr>
        </p:nvSpPr>
        <p:spPr/>
        <p:txBody>
          <a:bodyPr/>
          <a:lstStyle/>
          <a:p>
            <a:fld id="{54BA9F14-B301-4F04-8D7A-6D25782FD8FF}" type="slidenum">
              <a:rPr lang="en-US" smtClean="0"/>
              <a:t>‹#›</a:t>
            </a:fld>
            <a:endParaRPr lang="en-US"/>
          </a:p>
        </p:txBody>
      </p:sp>
      <p:pic>
        <p:nvPicPr>
          <p:cNvPr id="5" name="Picture 4" descr="A close-up of a logo&#10;&#10;AI-generated content may be incorrect.">
            <a:extLst>
              <a:ext uri="{FF2B5EF4-FFF2-40B4-BE49-F238E27FC236}">
                <a16:creationId xmlns:a16="http://schemas.microsoft.com/office/drawing/2014/main" id="{059CA85D-A943-D65F-ADAA-6D1BB73802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9607"/>
            <a:ext cx="2007084" cy="2007084"/>
          </a:xfrm>
          <a:prstGeom prst="rect">
            <a:avLst/>
          </a:prstGeom>
        </p:spPr>
      </p:pic>
    </p:spTree>
    <p:extLst>
      <p:ext uri="{BB962C8B-B14F-4D97-AF65-F5344CB8AC3E}">
        <p14:creationId xmlns:p14="http://schemas.microsoft.com/office/powerpoint/2010/main" val="2894387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D7E1F-745E-AB45-64F1-275F611E51E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41E1500-C671-AD79-F6FB-6D79C3A3DF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9EB5EDC-2499-ED2D-EE75-E844A07ACB2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BE68B4-E3B2-FA9E-751E-D41160F9F6A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8C5A3D4-684A-D77F-123B-1832C21A8F4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6914DE-9116-89F9-4330-48ADE81238D7}"/>
              </a:ext>
            </a:extLst>
          </p:cNvPr>
          <p:cNvSpPr>
            <a:spLocks noGrp="1"/>
          </p:cNvSpPr>
          <p:nvPr>
            <p:ph type="dt" sz="half" idx="10"/>
          </p:nvPr>
        </p:nvSpPr>
        <p:spPr/>
        <p:txBody>
          <a:bodyPr/>
          <a:lstStyle/>
          <a:p>
            <a:fld id="{AF5B13B6-AF37-444F-88C9-A48C06FF899B}" type="datetime1">
              <a:rPr lang="en-US" smtClean="0"/>
              <a:t>8/11/26</a:t>
            </a:fld>
            <a:endParaRPr lang="en-US"/>
          </a:p>
        </p:txBody>
      </p:sp>
      <p:sp>
        <p:nvSpPr>
          <p:cNvPr id="8" name="Footer Placeholder 7">
            <a:extLst>
              <a:ext uri="{FF2B5EF4-FFF2-40B4-BE49-F238E27FC236}">
                <a16:creationId xmlns:a16="http://schemas.microsoft.com/office/drawing/2014/main" id="{64228B0F-DEC5-EEB7-2BD4-EAE6C3BB18B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CEA1443-B153-B441-E8BB-D5AFCCF16D1A}"/>
              </a:ext>
            </a:extLst>
          </p:cNvPr>
          <p:cNvSpPr>
            <a:spLocks noGrp="1"/>
          </p:cNvSpPr>
          <p:nvPr>
            <p:ph type="sldNum" sz="quarter" idx="12"/>
          </p:nvPr>
        </p:nvSpPr>
        <p:spPr/>
        <p:txBody>
          <a:bodyPr/>
          <a:lstStyle/>
          <a:p>
            <a:fld id="{54BA9F14-B301-4F04-8D7A-6D25782FD8FF}" type="slidenum">
              <a:rPr lang="en-US" smtClean="0"/>
              <a:t>‹#›</a:t>
            </a:fld>
            <a:endParaRPr lang="en-US"/>
          </a:p>
        </p:txBody>
      </p:sp>
    </p:spTree>
    <p:extLst>
      <p:ext uri="{BB962C8B-B14F-4D97-AF65-F5344CB8AC3E}">
        <p14:creationId xmlns:p14="http://schemas.microsoft.com/office/powerpoint/2010/main" val="58333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D5544-633F-6AEE-9019-2BF60EE9A53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CC1974D-23BB-13EF-AE86-648A2E74A62F}"/>
              </a:ext>
            </a:extLst>
          </p:cNvPr>
          <p:cNvSpPr>
            <a:spLocks noGrp="1"/>
          </p:cNvSpPr>
          <p:nvPr>
            <p:ph type="dt" sz="half" idx="10"/>
          </p:nvPr>
        </p:nvSpPr>
        <p:spPr/>
        <p:txBody>
          <a:bodyPr/>
          <a:lstStyle/>
          <a:p>
            <a:fld id="{07332484-60A3-473E-8DFD-25FA37ACEA1A}" type="datetime1">
              <a:rPr lang="en-US" smtClean="0"/>
              <a:t>8/11/26</a:t>
            </a:fld>
            <a:endParaRPr lang="en-US"/>
          </a:p>
        </p:txBody>
      </p:sp>
      <p:sp>
        <p:nvSpPr>
          <p:cNvPr id="4" name="Footer Placeholder 3">
            <a:extLst>
              <a:ext uri="{FF2B5EF4-FFF2-40B4-BE49-F238E27FC236}">
                <a16:creationId xmlns:a16="http://schemas.microsoft.com/office/drawing/2014/main" id="{41DA8B0D-E135-3D09-D431-69B44378D2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FE22800-DAC4-EE68-BFFB-0C00087EF1F8}"/>
              </a:ext>
            </a:extLst>
          </p:cNvPr>
          <p:cNvSpPr>
            <a:spLocks noGrp="1"/>
          </p:cNvSpPr>
          <p:nvPr>
            <p:ph type="sldNum" sz="quarter" idx="12"/>
          </p:nvPr>
        </p:nvSpPr>
        <p:spPr/>
        <p:txBody>
          <a:bodyPr/>
          <a:lstStyle/>
          <a:p>
            <a:fld id="{54BA9F14-B301-4F04-8D7A-6D25782FD8FF}" type="slidenum">
              <a:rPr lang="en-US" smtClean="0"/>
              <a:t>‹#›</a:t>
            </a:fld>
            <a:endParaRPr lang="en-US"/>
          </a:p>
        </p:txBody>
      </p:sp>
    </p:spTree>
    <p:extLst>
      <p:ext uri="{BB962C8B-B14F-4D97-AF65-F5344CB8AC3E}">
        <p14:creationId xmlns:p14="http://schemas.microsoft.com/office/powerpoint/2010/main" val="408298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397DD34-D332-3E69-5E4F-BF6207ECEFD5}"/>
              </a:ext>
            </a:extLst>
          </p:cNvPr>
          <p:cNvSpPr>
            <a:spLocks noGrp="1"/>
          </p:cNvSpPr>
          <p:nvPr>
            <p:ph type="dt" sz="half" idx="10"/>
          </p:nvPr>
        </p:nvSpPr>
        <p:spPr/>
        <p:txBody>
          <a:bodyPr/>
          <a:lstStyle/>
          <a:p>
            <a:fld id="{8AF55A76-25EA-4907-BF05-2502A2B8FED6}" type="datetime1">
              <a:rPr lang="en-US" smtClean="0"/>
              <a:t>8/11/26</a:t>
            </a:fld>
            <a:endParaRPr lang="en-US"/>
          </a:p>
        </p:txBody>
      </p:sp>
      <p:sp>
        <p:nvSpPr>
          <p:cNvPr id="3" name="Footer Placeholder 2">
            <a:extLst>
              <a:ext uri="{FF2B5EF4-FFF2-40B4-BE49-F238E27FC236}">
                <a16:creationId xmlns:a16="http://schemas.microsoft.com/office/drawing/2014/main" id="{A9ABB11F-6CB9-48A5-40C0-D6515E90D8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6F9DA69-AB7A-B58B-AF09-9AF60BBD3A73}"/>
              </a:ext>
            </a:extLst>
          </p:cNvPr>
          <p:cNvSpPr>
            <a:spLocks noGrp="1"/>
          </p:cNvSpPr>
          <p:nvPr>
            <p:ph type="sldNum" sz="quarter" idx="12"/>
          </p:nvPr>
        </p:nvSpPr>
        <p:spPr/>
        <p:txBody>
          <a:bodyPr/>
          <a:lstStyle/>
          <a:p>
            <a:fld id="{54BA9F14-B301-4F04-8D7A-6D25782FD8FF}" type="slidenum">
              <a:rPr lang="en-US" smtClean="0"/>
              <a:t>‹#›</a:t>
            </a:fld>
            <a:endParaRPr lang="en-US"/>
          </a:p>
        </p:txBody>
      </p:sp>
    </p:spTree>
    <p:extLst>
      <p:ext uri="{BB962C8B-B14F-4D97-AF65-F5344CB8AC3E}">
        <p14:creationId xmlns:p14="http://schemas.microsoft.com/office/powerpoint/2010/main" val="28455237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3D221-FF1A-3A5F-8A68-D01A621D88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6398F00-5F3B-7133-3774-1DC1F95A6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61B7665-A72C-716C-5183-4060839C5C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FEF104-897B-7569-63E1-03B207902CD3}"/>
              </a:ext>
            </a:extLst>
          </p:cNvPr>
          <p:cNvSpPr>
            <a:spLocks noGrp="1"/>
          </p:cNvSpPr>
          <p:nvPr>
            <p:ph type="dt" sz="half" idx="10"/>
          </p:nvPr>
        </p:nvSpPr>
        <p:spPr/>
        <p:txBody>
          <a:bodyPr/>
          <a:lstStyle/>
          <a:p>
            <a:fld id="{F739B1C3-1D86-466F-B61A-E197F9265F01}" type="datetime1">
              <a:rPr lang="en-US" smtClean="0"/>
              <a:t>8/11/26</a:t>
            </a:fld>
            <a:endParaRPr lang="en-US"/>
          </a:p>
        </p:txBody>
      </p:sp>
      <p:sp>
        <p:nvSpPr>
          <p:cNvPr id="6" name="Footer Placeholder 5">
            <a:extLst>
              <a:ext uri="{FF2B5EF4-FFF2-40B4-BE49-F238E27FC236}">
                <a16:creationId xmlns:a16="http://schemas.microsoft.com/office/drawing/2014/main" id="{05EEFD35-CB8F-452F-AC1D-85D604714C1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F3F98F-AFFF-C8BA-DC23-2CCBFB78EF57}"/>
              </a:ext>
            </a:extLst>
          </p:cNvPr>
          <p:cNvSpPr>
            <a:spLocks noGrp="1"/>
          </p:cNvSpPr>
          <p:nvPr>
            <p:ph type="sldNum" sz="quarter" idx="12"/>
          </p:nvPr>
        </p:nvSpPr>
        <p:spPr/>
        <p:txBody>
          <a:bodyPr/>
          <a:lstStyle/>
          <a:p>
            <a:fld id="{54BA9F14-B301-4F04-8D7A-6D25782FD8FF}" type="slidenum">
              <a:rPr lang="en-US" smtClean="0"/>
              <a:t>‹#›</a:t>
            </a:fld>
            <a:endParaRPr lang="en-US"/>
          </a:p>
        </p:txBody>
      </p:sp>
    </p:spTree>
    <p:extLst>
      <p:ext uri="{BB962C8B-B14F-4D97-AF65-F5344CB8AC3E}">
        <p14:creationId xmlns:p14="http://schemas.microsoft.com/office/powerpoint/2010/main" val="3414965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754A02-CD19-A3B3-419D-E938691AFC3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C3487FE-50D7-FB40-0DC3-616E3F5B8D1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9F6EB08-EDE9-77B0-79D4-6AE63005ED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023304-98B0-888C-D6FC-5546894C2ED4}"/>
              </a:ext>
            </a:extLst>
          </p:cNvPr>
          <p:cNvSpPr>
            <a:spLocks noGrp="1"/>
          </p:cNvSpPr>
          <p:nvPr>
            <p:ph type="dt" sz="half" idx="10"/>
          </p:nvPr>
        </p:nvSpPr>
        <p:spPr/>
        <p:txBody>
          <a:bodyPr/>
          <a:lstStyle/>
          <a:p>
            <a:fld id="{E622DE38-87F1-4F0F-BD2C-C1E150DE7CAB}" type="datetime1">
              <a:rPr lang="en-US" smtClean="0"/>
              <a:t>8/11/26</a:t>
            </a:fld>
            <a:endParaRPr lang="en-US"/>
          </a:p>
        </p:txBody>
      </p:sp>
      <p:sp>
        <p:nvSpPr>
          <p:cNvPr id="6" name="Footer Placeholder 5">
            <a:extLst>
              <a:ext uri="{FF2B5EF4-FFF2-40B4-BE49-F238E27FC236}">
                <a16:creationId xmlns:a16="http://schemas.microsoft.com/office/drawing/2014/main" id="{9BF7D7AB-F2FD-F19A-378D-0AA11E9DE77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C388E8-FFC3-8E5E-8FF6-BCF9DD4DA2D0}"/>
              </a:ext>
            </a:extLst>
          </p:cNvPr>
          <p:cNvSpPr>
            <a:spLocks noGrp="1"/>
          </p:cNvSpPr>
          <p:nvPr>
            <p:ph type="sldNum" sz="quarter" idx="12"/>
          </p:nvPr>
        </p:nvSpPr>
        <p:spPr/>
        <p:txBody>
          <a:bodyPr/>
          <a:lstStyle/>
          <a:p>
            <a:fld id="{54BA9F14-B301-4F04-8D7A-6D25782FD8FF}" type="slidenum">
              <a:rPr lang="en-US" smtClean="0"/>
              <a:t>‹#›</a:t>
            </a:fld>
            <a:endParaRPr lang="en-US"/>
          </a:p>
        </p:txBody>
      </p:sp>
    </p:spTree>
    <p:extLst>
      <p:ext uri="{BB962C8B-B14F-4D97-AF65-F5344CB8AC3E}">
        <p14:creationId xmlns:p14="http://schemas.microsoft.com/office/powerpoint/2010/main" val="511620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07408A-0702-5DC0-7DFF-257E247A7AD2}"/>
              </a:ext>
            </a:extLst>
          </p:cNvPr>
          <p:cNvSpPr>
            <a:spLocks noGrp="1"/>
          </p:cNvSpPr>
          <p:nvPr>
            <p:ph type="title"/>
          </p:nvPr>
        </p:nvSpPr>
        <p:spPr>
          <a:xfrm>
            <a:off x="1726715" y="365125"/>
            <a:ext cx="9627085"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BA370E6C-E195-9F7A-92A5-E3D9861320FD}"/>
              </a:ext>
            </a:extLst>
          </p:cNvPr>
          <p:cNvSpPr>
            <a:spLocks noGrp="1"/>
          </p:cNvSpPr>
          <p:nvPr>
            <p:ph type="body" idx="1"/>
          </p:nvPr>
        </p:nvSpPr>
        <p:spPr>
          <a:xfrm>
            <a:off x="1726714" y="1825625"/>
            <a:ext cx="9627086"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7A8F948E-B5DE-9D6A-73E3-CABB951DEC8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AB87259-5749-4C5C-8009-A5103C47BE73}" type="datetime1">
              <a:rPr lang="en-US" smtClean="0"/>
              <a:t>8/11/26</a:t>
            </a:fld>
            <a:endParaRPr lang="en-US"/>
          </a:p>
        </p:txBody>
      </p:sp>
      <p:sp>
        <p:nvSpPr>
          <p:cNvPr id="5" name="Footer Placeholder 4">
            <a:extLst>
              <a:ext uri="{FF2B5EF4-FFF2-40B4-BE49-F238E27FC236}">
                <a16:creationId xmlns:a16="http://schemas.microsoft.com/office/drawing/2014/main" id="{569A4577-DE33-CCD2-DE1C-245625C830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1068E2B-A5A7-A019-9075-F59DE29BB8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BA9F14-B301-4F04-8D7A-6D25782FD8FF}" type="slidenum">
              <a:rPr lang="en-US" smtClean="0"/>
              <a:t>‹#›</a:t>
            </a:fld>
            <a:endParaRPr lang="en-US"/>
          </a:p>
        </p:txBody>
      </p:sp>
    </p:spTree>
    <p:extLst>
      <p:ext uri="{BB962C8B-B14F-4D97-AF65-F5344CB8AC3E}">
        <p14:creationId xmlns:p14="http://schemas.microsoft.com/office/powerpoint/2010/main" val="11579609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5200" kern="1200">
          <a:solidFill>
            <a:srgbClr val="4F47AB"/>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sv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svg"/><Relationship Id="rId3" Type="http://schemas.openxmlformats.org/officeDocument/2006/relationships/image" Target="../media/image17.svg"/><Relationship Id="rId7" Type="http://schemas.openxmlformats.org/officeDocument/2006/relationships/image" Target="../media/image21.svg"/><Relationship Id="rId12" Type="http://schemas.openxmlformats.org/officeDocument/2006/relationships/image" Target="../media/image26.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19.sv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50C0814-BD0A-632B-C3B7-1BAD4BC579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25875" y="1158875"/>
            <a:ext cx="4540250" cy="4540250"/>
          </a:xfrm>
          <a:prstGeom prst="rect">
            <a:avLst/>
          </a:prstGeom>
        </p:spPr>
      </p:pic>
      <p:sp>
        <p:nvSpPr>
          <p:cNvPr id="10" name="Text Box 3">
            <a:extLst>
              <a:ext uri="{FF2B5EF4-FFF2-40B4-BE49-F238E27FC236}">
                <a16:creationId xmlns:a16="http://schemas.microsoft.com/office/drawing/2014/main" id="{3EE6E4B5-39EB-FAEA-3228-C8A12982EEC0}"/>
              </a:ext>
            </a:extLst>
          </p:cNvPr>
          <p:cNvSpPr txBox="1"/>
          <p:nvPr/>
        </p:nvSpPr>
        <p:spPr>
          <a:xfrm>
            <a:off x="270163" y="5443413"/>
            <a:ext cx="2085110" cy="567055"/>
          </a:xfrm>
          <a:prstGeom prst="rect">
            <a:avLst/>
          </a:prstGeom>
          <a:solidFill>
            <a:srgbClr val="FFFFFF"/>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r" defTabSz="914400" eaLnBrk="0" fontAlgn="base" latinLnBrk="0" hangingPunct="0">
              <a:lnSpc>
                <a:spcPct val="115000"/>
              </a:lnSpc>
              <a:spcBef>
                <a:spcPts val="0"/>
              </a:spcBef>
              <a:spcAft>
                <a:spcPts val="0"/>
              </a:spcAft>
              <a:buClrTx/>
              <a:buSzTx/>
              <a:buFontTx/>
              <a:buNone/>
              <a:tabLst/>
              <a:defRPr/>
            </a:pPr>
            <a:r>
              <a:rPr kumimoji="0" lang="en-US" sz="1400" i="0" u="none" strike="noStrike" kern="100" cap="none" spc="0" normalizeH="0" baseline="0" noProof="0" dirty="0">
                <a:ln>
                  <a:noFill/>
                </a:ln>
                <a:solidFill>
                  <a:srgbClr val="4F47AB"/>
                </a:solidFill>
                <a:effectLst/>
                <a:uLnTx/>
                <a:uFillTx/>
                <a:ea typeface="Aptos" panose="020B0004020202020204" pitchFamily="34" charset="0"/>
                <a:cs typeface="Times New Roman" panose="02020603050405020304" pitchFamily="18" charset="0"/>
              </a:rPr>
              <a:t>817 W Peachtree ST NW</a:t>
            </a:r>
          </a:p>
          <a:p>
            <a:pPr marL="0" marR="0" lvl="0" indent="0" algn="r" defTabSz="914400" eaLnBrk="0" fontAlgn="base" latinLnBrk="0" hangingPunct="0">
              <a:lnSpc>
                <a:spcPct val="115000"/>
              </a:lnSpc>
              <a:spcBef>
                <a:spcPts val="0"/>
              </a:spcBef>
              <a:spcAft>
                <a:spcPts val="0"/>
              </a:spcAft>
              <a:buClrTx/>
              <a:buSzTx/>
              <a:buFontTx/>
              <a:buNone/>
              <a:tabLst/>
              <a:defRPr/>
            </a:pPr>
            <a:r>
              <a:rPr kumimoji="0" lang="en-US" sz="1400" i="0" u="none" strike="noStrike" kern="100" cap="none" spc="0" normalizeH="0" baseline="0" noProof="0" dirty="0">
                <a:ln>
                  <a:noFill/>
                </a:ln>
                <a:solidFill>
                  <a:srgbClr val="4F47AB"/>
                </a:solidFill>
                <a:effectLst/>
                <a:uLnTx/>
                <a:uFillTx/>
                <a:ea typeface="Aptos" panose="020B0004020202020204" pitchFamily="34" charset="0"/>
                <a:cs typeface="Times New Roman" panose="02020603050405020304" pitchFamily="18" charset="0"/>
              </a:rPr>
              <a:t>Atlanta, GA 30308</a:t>
            </a:r>
          </a:p>
          <a:p>
            <a:pPr marL="0" marR="0" lvl="0" indent="0" algn="r" defTabSz="914400" eaLnBrk="0" fontAlgn="base" latinLnBrk="0" hangingPunct="0">
              <a:lnSpc>
                <a:spcPct val="115000"/>
              </a:lnSpc>
              <a:spcBef>
                <a:spcPts val="0"/>
              </a:spcBef>
              <a:spcAft>
                <a:spcPts val="0"/>
              </a:spcAft>
              <a:buClrTx/>
              <a:buSzTx/>
              <a:buFontTx/>
              <a:buNone/>
              <a:tabLst/>
              <a:defRPr/>
            </a:pPr>
            <a:r>
              <a:rPr kumimoji="0" lang="en-US" sz="1400" i="0" u="none" strike="noStrike" kern="100" cap="none" spc="0" normalizeH="0" baseline="0" noProof="0" dirty="0">
                <a:ln>
                  <a:noFill/>
                </a:ln>
                <a:solidFill>
                  <a:srgbClr val="4F47AB"/>
                </a:solidFill>
                <a:effectLst/>
                <a:uLnTx/>
                <a:uFillTx/>
                <a:ea typeface="Aptos" panose="020B0004020202020204" pitchFamily="34" charset="0"/>
                <a:cs typeface="Times New Roman" panose="02020603050405020304" pitchFamily="18" charset="0"/>
              </a:rPr>
              <a:t>  917-709-9663</a:t>
            </a:r>
            <a:r>
              <a:rPr kumimoji="0" lang="en-US" sz="1400" i="0" u="none" strike="noStrike" kern="100" cap="none" spc="0" normalizeH="0" baseline="0" noProof="0" dirty="0">
                <a:ln>
                  <a:noFill/>
                </a:ln>
                <a:solidFill>
                  <a:srgbClr val="000000"/>
                </a:solidFill>
                <a:effectLst/>
                <a:uLnTx/>
                <a:uFillTx/>
                <a:ea typeface="Aptos" panose="020B0004020202020204" pitchFamily="34" charset="0"/>
                <a:cs typeface="Times New Roman" panose="02020603050405020304" pitchFamily="18" charset="0"/>
              </a:rPr>
              <a:t> </a:t>
            </a:r>
          </a:p>
        </p:txBody>
      </p:sp>
      <p:sp>
        <p:nvSpPr>
          <p:cNvPr id="11" name="Text Box 3">
            <a:extLst>
              <a:ext uri="{FF2B5EF4-FFF2-40B4-BE49-F238E27FC236}">
                <a16:creationId xmlns:a16="http://schemas.microsoft.com/office/drawing/2014/main" id="{FB0266C6-FA35-20C1-4CAA-D9A301AEE97F}"/>
              </a:ext>
            </a:extLst>
          </p:cNvPr>
          <p:cNvSpPr txBox="1"/>
          <p:nvPr/>
        </p:nvSpPr>
        <p:spPr>
          <a:xfrm>
            <a:off x="9649690" y="5443414"/>
            <a:ext cx="1735455" cy="567055"/>
          </a:xfrm>
          <a:prstGeom prst="rect">
            <a:avLst/>
          </a:prstGeom>
          <a:solidFill>
            <a:srgbClr val="FFFFFF"/>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r" defTabSz="914400" eaLnBrk="0" fontAlgn="base" latinLnBrk="0" hangingPunct="0">
              <a:lnSpc>
                <a:spcPct val="115000"/>
              </a:lnSpc>
              <a:spcBef>
                <a:spcPts val="0"/>
              </a:spcBef>
              <a:spcAft>
                <a:spcPts val="0"/>
              </a:spcAft>
              <a:buClrTx/>
              <a:buSzTx/>
              <a:buFontTx/>
              <a:buNone/>
              <a:tabLst/>
              <a:defRPr/>
            </a:pPr>
            <a:r>
              <a:rPr lang="en-US" sz="1400" kern="100" dirty="0">
                <a:solidFill>
                  <a:srgbClr val="4F47AB"/>
                </a:solidFill>
                <a:ea typeface="Aptos" panose="020B0004020202020204" pitchFamily="34" charset="0"/>
                <a:cs typeface="Times New Roman" panose="02020603050405020304" pitchFamily="18" charset="0"/>
              </a:rPr>
              <a:t>August</a:t>
            </a:r>
            <a:r>
              <a:rPr kumimoji="0" lang="en-US" sz="1400" i="0" u="none" strike="noStrike" kern="100" cap="none" spc="0" normalizeH="0" baseline="0" noProof="0" dirty="0">
                <a:ln>
                  <a:noFill/>
                </a:ln>
                <a:solidFill>
                  <a:srgbClr val="4F47AB"/>
                </a:solidFill>
                <a:effectLst/>
                <a:uLnTx/>
                <a:uFillTx/>
                <a:ea typeface="Aptos" panose="020B0004020202020204" pitchFamily="34" charset="0"/>
                <a:cs typeface="Times New Roman" panose="02020603050405020304" pitchFamily="18" charset="0"/>
              </a:rPr>
              <a:t> 2026</a:t>
            </a:r>
            <a:endParaRPr kumimoji="0" lang="en-US" sz="1400" i="0" u="none" strike="noStrike" kern="100" cap="none" spc="0" normalizeH="0" baseline="0" noProof="0" dirty="0">
              <a:ln>
                <a:noFill/>
              </a:ln>
              <a:solidFill>
                <a:srgbClr val="000000"/>
              </a:solidFill>
              <a:effectLst/>
              <a:uLnTx/>
              <a:uFillTx/>
              <a:ea typeface="Aptos" panose="020B0004020202020204" pitchFamily="34" charset="0"/>
              <a:cs typeface="Times New Roman" panose="02020603050405020304" pitchFamily="18" charset="0"/>
            </a:endParaRPr>
          </a:p>
        </p:txBody>
      </p:sp>
      <p:sp>
        <p:nvSpPr>
          <p:cNvPr id="16" name="Slide Number Placeholder 15">
            <a:extLst>
              <a:ext uri="{FF2B5EF4-FFF2-40B4-BE49-F238E27FC236}">
                <a16:creationId xmlns:a16="http://schemas.microsoft.com/office/drawing/2014/main" id="{9B50204E-0B4A-807A-4AE6-E9A64F5CB045}"/>
              </a:ext>
            </a:extLst>
          </p:cNvPr>
          <p:cNvSpPr>
            <a:spLocks noGrp="1"/>
          </p:cNvSpPr>
          <p:nvPr>
            <p:ph type="sldNum" sz="quarter" idx="12"/>
          </p:nvPr>
        </p:nvSpPr>
        <p:spPr/>
        <p:txBody>
          <a:bodyPr/>
          <a:lstStyle/>
          <a:p>
            <a:fld id="{54BA9F14-B301-4F04-8D7A-6D25782FD8FF}" type="slidenum">
              <a:rPr lang="en-US" smtClean="0"/>
              <a:t>1</a:t>
            </a:fld>
            <a:endParaRPr lang="en-US"/>
          </a:p>
        </p:txBody>
      </p:sp>
    </p:spTree>
    <p:extLst>
      <p:ext uri="{BB962C8B-B14F-4D97-AF65-F5344CB8AC3E}">
        <p14:creationId xmlns:p14="http://schemas.microsoft.com/office/powerpoint/2010/main" val="30684980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14A584-A798-0D44-C014-B3327E2C99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6AD0CA-4CCC-5866-38FC-B165A712479B}"/>
              </a:ext>
            </a:extLst>
          </p:cNvPr>
          <p:cNvSpPr>
            <a:spLocks noGrp="1"/>
          </p:cNvSpPr>
          <p:nvPr>
            <p:ph type="title"/>
          </p:nvPr>
        </p:nvSpPr>
        <p:spPr/>
        <p:txBody>
          <a:bodyPr/>
          <a:lstStyle/>
          <a:p>
            <a:r>
              <a:rPr lang="en-US" dirty="0"/>
              <a:t>Fourth Ward Hedge Fund: Terms &amp; Structure</a:t>
            </a:r>
          </a:p>
        </p:txBody>
      </p:sp>
      <p:cxnSp>
        <p:nvCxnSpPr>
          <p:cNvPr id="4" name="Straight Connector 3">
            <a:extLst>
              <a:ext uri="{FF2B5EF4-FFF2-40B4-BE49-F238E27FC236}">
                <a16:creationId xmlns:a16="http://schemas.microsoft.com/office/drawing/2014/main" id="{4964FEA4-4CFD-B2E5-CD59-28CD437DC23B}"/>
              </a:ext>
            </a:extLst>
          </p:cNvPr>
          <p:cNvCxnSpPr/>
          <p:nvPr/>
        </p:nvCxnSpPr>
        <p:spPr>
          <a:xfrm>
            <a:off x="2272145" y="1459345"/>
            <a:ext cx="1376219" cy="0"/>
          </a:xfrm>
          <a:prstGeom prst="line">
            <a:avLst/>
          </a:prstGeom>
        </p:spPr>
        <p:style>
          <a:lnRef idx="2">
            <a:schemeClr val="accent1"/>
          </a:lnRef>
          <a:fillRef idx="0">
            <a:schemeClr val="accent1"/>
          </a:fillRef>
          <a:effectRef idx="1">
            <a:schemeClr val="accent1"/>
          </a:effectRef>
          <a:fontRef idx="minor">
            <a:schemeClr val="tx1"/>
          </a:fontRef>
        </p:style>
      </p:cxnSp>
      <p:graphicFrame>
        <p:nvGraphicFramePr>
          <p:cNvPr id="3" name="Table 2">
            <a:extLst>
              <a:ext uri="{FF2B5EF4-FFF2-40B4-BE49-F238E27FC236}">
                <a16:creationId xmlns:a16="http://schemas.microsoft.com/office/drawing/2014/main" id="{234503B5-2F12-92B9-127D-F2574CE4E04C}"/>
              </a:ext>
            </a:extLst>
          </p:cNvPr>
          <p:cNvGraphicFramePr>
            <a:graphicFrameLocks noGrp="1"/>
          </p:cNvGraphicFramePr>
          <p:nvPr>
            <p:extLst>
              <p:ext uri="{D42A27DB-BD31-4B8C-83A1-F6EECF244321}">
                <p14:modId xmlns:p14="http://schemas.microsoft.com/office/powerpoint/2010/main" val="465936883"/>
              </p:ext>
            </p:extLst>
          </p:nvPr>
        </p:nvGraphicFramePr>
        <p:xfrm>
          <a:off x="239141" y="1666323"/>
          <a:ext cx="11363218" cy="4820920"/>
        </p:xfrm>
        <a:graphic>
          <a:graphicData uri="http://schemas.openxmlformats.org/drawingml/2006/table">
            <a:tbl>
              <a:tblPr firstRow="1" bandRow="1">
                <a:tableStyleId>{5C22544A-7EE6-4342-B048-85BDC9FD1C3A}</a:tableStyleId>
              </a:tblPr>
              <a:tblGrid>
                <a:gridCol w="2142490">
                  <a:extLst>
                    <a:ext uri="{9D8B030D-6E8A-4147-A177-3AD203B41FA5}">
                      <a16:colId xmlns:a16="http://schemas.microsoft.com/office/drawing/2014/main" val="146511126"/>
                    </a:ext>
                  </a:extLst>
                </a:gridCol>
                <a:gridCol w="9220728">
                  <a:extLst>
                    <a:ext uri="{9D8B030D-6E8A-4147-A177-3AD203B41FA5}">
                      <a16:colId xmlns:a16="http://schemas.microsoft.com/office/drawing/2014/main" val="1326008788"/>
                    </a:ext>
                  </a:extLst>
                </a:gridCol>
              </a:tblGrid>
              <a:tr h="370840">
                <a:tc>
                  <a:txBody>
                    <a:bodyPr/>
                    <a:lstStyle/>
                    <a:p>
                      <a:r>
                        <a:rPr lang="en-US" sz="1400" b="1" dirty="0">
                          <a:solidFill>
                            <a:schemeClr val="bg1"/>
                          </a:solidFill>
                        </a:rPr>
                        <a:t>Fund Structure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F47AB"/>
                    </a:solidFill>
                  </a:tcPr>
                </a:tc>
                <a:tc>
                  <a:txBody>
                    <a:bodyPr/>
                    <a:lstStyle/>
                    <a:p>
                      <a:r>
                        <a:rPr lang="en-US" sz="1400" b="0" dirty="0">
                          <a:solidFill>
                            <a:schemeClr val="tx1"/>
                          </a:solidFill>
                        </a:rPr>
                        <a:t>Delaware Limited Partnership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467557"/>
                  </a:ext>
                </a:extLst>
              </a:tr>
              <a:tr h="370840">
                <a:tc>
                  <a:txBody>
                    <a:bodyPr/>
                    <a:lstStyle/>
                    <a:p>
                      <a:r>
                        <a:rPr lang="en-US" sz="1400" b="1" dirty="0">
                          <a:solidFill>
                            <a:schemeClr val="bg1"/>
                          </a:solidFill>
                        </a:rPr>
                        <a:t>Minimum Investment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F47AB"/>
                    </a:solidFill>
                  </a:tcPr>
                </a:tc>
                <a:tc>
                  <a:txBody>
                    <a:bodyPr/>
                    <a:lstStyle/>
                    <a:p>
                      <a:r>
                        <a:rPr lang="en-US" sz="1400" b="0" dirty="0">
                          <a:solidFill>
                            <a:schemeClr val="tx1"/>
                          </a:solidFill>
                        </a:rPr>
                        <a:t>$200,000 (may be waved at GP discretion)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46505582"/>
                  </a:ext>
                </a:extLst>
              </a:tr>
              <a:tr h="370840">
                <a:tc>
                  <a:txBody>
                    <a:bodyPr/>
                    <a:lstStyle/>
                    <a:p>
                      <a:r>
                        <a:rPr lang="en-US" sz="1400" b="1" dirty="0">
                          <a:solidFill>
                            <a:schemeClr val="bg1"/>
                          </a:solidFill>
                        </a:rPr>
                        <a:t>Currency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F47AB"/>
                    </a:solidFill>
                  </a:tcPr>
                </a:tc>
                <a:tc>
                  <a:txBody>
                    <a:bodyPr/>
                    <a:lstStyle/>
                    <a:p>
                      <a:r>
                        <a:rPr lang="en-US" sz="1400" b="0" dirty="0">
                          <a:solidFill>
                            <a:schemeClr val="tx1"/>
                          </a:solidFill>
                        </a:rPr>
                        <a:t>USD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4884300"/>
                  </a:ext>
                </a:extLst>
              </a:tr>
              <a:tr h="370840">
                <a:tc>
                  <a:txBody>
                    <a:bodyPr/>
                    <a:lstStyle/>
                    <a:p>
                      <a:r>
                        <a:rPr lang="en-US" sz="1400" b="1" dirty="0">
                          <a:solidFill>
                            <a:schemeClr val="bg1"/>
                          </a:solidFill>
                        </a:rPr>
                        <a:t>Subscriptions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F47AB"/>
                    </a:solidFill>
                  </a:tcPr>
                </a:tc>
                <a:tc>
                  <a:txBody>
                    <a:bodyPr/>
                    <a:lstStyle/>
                    <a:p>
                      <a:r>
                        <a:rPr lang="en-US" sz="1400" b="0" dirty="0">
                          <a:solidFill>
                            <a:schemeClr val="tx1"/>
                          </a:solidFill>
                        </a:rPr>
                        <a:t>Additional capital contributions permitted on the first day of each month with GP consent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23562519"/>
                  </a:ext>
                </a:extLst>
              </a:tr>
              <a:tr h="370840">
                <a:tc>
                  <a:txBody>
                    <a:bodyPr/>
                    <a:lstStyle/>
                    <a:p>
                      <a:r>
                        <a:rPr lang="en-US" sz="1400" b="1" dirty="0">
                          <a:solidFill>
                            <a:schemeClr val="bg1"/>
                          </a:solidFill>
                        </a:rPr>
                        <a:t>Redemptions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F47AB"/>
                    </a:solidFill>
                  </a:tcPr>
                </a:tc>
                <a:tc>
                  <a:txBody>
                    <a:bodyPr/>
                    <a:lstStyle/>
                    <a:p>
                      <a:r>
                        <a:rPr lang="en-US" sz="1400" b="0" dirty="0">
                          <a:solidFill>
                            <a:schemeClr val="tx1"/>
                          </a:solidFill>
                        </a:rPr>
                        <a:t>Allowed as of March 31, September 30, December 31 with 60 days’ notice. GP may allow withdrawals at other times.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08396681"/>
                  </a:ext>
                </a:extLst>
              </a:tr>
              <a:tr h="370840">
                <a:tc>
                  <a:txBody>
                    <a:bodyPr/>
                    <a:lstStyle/>
                    <a:p>
                      <a:r>
                        <a:rPr lang="en-US" sz="1400" b="1" dirty="0">
                          <a:solidFill>
                            <a:schemeClr val="bg1"/>
                          </a:solidFill>
                        </a:rPr>
                        <a:t>Special Withdrawal Rights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F47AB"/>
                    </a:solidFill>
                  </a:tcPr>
                </a:tc>
                <a:tc>
                  <a:txBody>
                    <a:bodyPr/>
                    <a:lstStyle/>
                    <a:p>
                      <a:r>
                        <a:rPr lang="en-US" sz="1400" b="0" dirty="0">
                          <a:solidFill>
                            <a:schemeClr val="tx1"/>
                          </a:solidFill>
                        </a:rPr>
                        <a:t>Available upon Key Person Event (if either Manager is no longer actively involved)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80139488"/>
                  </a:ext>
                </a:extLst>
              </a:tr>
              <a:tr h="370840">
                <a:tc>
                  <a:txBody>
                    <a:bodyPr/>
                    <a:lstStyle/>
                    <a:p>
                      <a:r>
                        <a:rPr lang="en-US" sz="1400" b="1" dirty="0">
                          <a:solidFill>
                            <a:schemeClr val="bg1"/>
                          </a:solidFill>
                        </a:rPr>
                        <a:t>Management Fees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F47AB"/>
                    </a:solidFill>
                  </a:tcPr>
                </a:tc>
                <a:tc>
                  <a:txBody>
                    <a:bodyPr/>
                    <a:lstStyle/>
                    <a:p>
                      <a:r>
                        <a:rPr lang="en-US" sz="1400" b="0" dirty="0">
                          <a:solidFill>
                            <a:schemeClr val="tx1"/>
                          </a:solidFill>
                        </a:rPr>
                        <a:t>1.00% per annum (0.25% quarterly), calculated on each LP capital account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9856988"/>
                  </a:ext>
                </a:extLst>
              </a:tr>
              <a:tr h="370840">
                <a:tc>
                  <a:txBody>
                    <a:bodyPr/>
                    <a:lstStyle/>
                    <a:p>
                      <a:r>
                        <a:rPr lang="en-US" sz="1400" b="1" dirty="0">
                          <a:solidFill>
                            <a:schemeClr val="bg1"/>
                          </a:solidFill>
                        </a:rPr>
                        <a:t>Performance Fees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F47AB"/>
                    </a:solidFill>
                  </a:tcPr>
                </a:tc>
                <a:tc>
                  <a:txBody>
                    <a:bodyPr/>
                    <a:lstStyle/>
                    <a:p>
                      <a:r>
                        <a:rPr lang="en-US" sz="1400" b="0" dirty="0">
                          <a:solidFill>
                            <a:schemeClr val="tx1"/>
                          </a:solidFill>
                        </a:rPr>
                        <a:t>15% of Net Profits, subject to high-water mark; no incentive allocation until prior losses are recovered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2931826"/>
                  </a:ext>
                </a:extLst>
              </a:tr>
              <a:tr h="370840">
                <a:tc>
                  <a:txBody>
                    <a:bodyPr/>
                    <a:lstStyle/>
                    <a:p>
                      <a:r>
                        <a:rPr lang="en-US" sz="1400" b="1" dirty="0">
                          <a:solidFill>
                            <a:schemeClr val="bg1"/>
                          </a:solidFill>
                        </a:rPr>
                        <a:t>Investor Qualification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F47AB"/>
                    </a:solidFill>
                  </a:tcPr>
                </a:tc>
                <a:tc>
                  <a:txBody>
                    <a:bodyPr/>
                    <a:lstStyle/>
                    <a:p>
                      <a:r>
                        <a:rPr lang="en-US" sz="1400" b="0" dirty="0">
                          <a:solidFill>
                            <a:schemeClr val="tx1"/>
                          </a:solidFill>
                        </a:rPr>
                        <a:t>Must be an Accredited Investor under regulation D. Must also have sufficient financial sophistication and ability to bear risk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9123490"/>
                  </a:ext>
                </a:extLst>
              </a:tr>
              <a:tr h="370840">
                <a:tc>
                  <a:txBody>
                    <a:bodyPr/>
                    <a:lstStyle/>
                    <a:p>
                      <a:r>
                        <a:rPr lang="en-US" sz="1400" b="1" dirty="0">
                          <a:solidFill>
                            <a:schemeClr val="bg1"/>
                          </a:solidFill>
                        </a:rPr>
                        <a:t>Reports to Investors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F47AB"/>
                    </a:solidFill>
                  </a:tcPr>
                </a:tc>
                <a:tc>
                  <a:txBody>
                    <a:bodyPr/>
                    <a:lstStyle/>
                    <a:p>
                      <a:r>
                        <a:rPr lang="en-US" sz="1400" b="0" dirty="0">
                          <a:solidFill>
                            <a:schemeClr val="tx1"/>
                          </a:solidFill>
                        </a:rPr>
                        <a:t>Monthly statements and quarterly letters; annual audited financials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9891194"/>
                  </a:ext>
                </a:extLst>
              </a:tr>
              <a:tr h="370840">
                <a:tc>
                  <a:txBody>
                    <a:bodyPr/>
                    <a:lstStyle/>
                    <a:p>
                      <a:r>
                        <a:rPr lang="en-US" sz="1400" b="1" dirty="0">
                          <a:solidFill>
                            <a:schemeClr val="bg1"/>
                          </a:solidFill>
                        </a:rPr>
                        <a:t>Prime Broker / Custodian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F47AB"/>
                    </a:solidFill>
                  </a:tcPr>
                </a:tc>
                <a:tc>
                  <a:txBody>
                    <a:bodyPr/>
                    <a:lstStyle/>
                    <a:p>
                      <a:r>
                        <a:rPr lang="en-US" sz="1400" b="0" dirty="0">
                          <a:solidFill>
                            <a:schemeClr val="tx1"/>
                          </a:solidFill>
                        </a:rPr>
                        <a:t>Interactive Brokers LLC (and others at GP discretion)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55987903"/>
                  </a:ext>
                </a:extLst>
              </a:tr>
              <a:tr h="370840">
                <a:tc>
                  <a:txBody>
                    <a:bodyPr/>
                    <a:lstStyle/>
                    <a:p>
                      <a:r>
                        <a:rPr lang="en-US" sz="1400" b="1" dirty="0">
                          <a:solidFill>
                            <a:schemeClr val="bg1"/>
                          </a:solidFill>
                        </a:rPr>
                        <a:t>Auditor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F47AB"/>
                    </a:solidFill>
                  </a:tcPr>
                </a:tc>
                <a:tc>
                  <a:txBody>
                    <a:bodyPr/>
                    <a:lstStyle/>
                    <a:p>
                      <a:r>
                        <a:rPr lang="en-US" sz="1400" b="0" dirty="0">
                          <a:solidFill>
                            <a:schemeClr val="tx1"/>
                          </a:solidFill>
                        </a:rPr>
                        <a:t>KPMG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55157669"/>
                  </a:ext>
                </a:extLst>
              </a:tr>
              <a:tr h="370840">
                <a:tc>
                  <a:txBody>
                    <a:bodyPr/>
                    <a:lstStyle/>
                    <a:p>
                      <a:r>
                        <a:rPr lang="en-US" sz="1400" b="1">
                          <a:solidFill>
                            <a:schemeClr val="bg1"/>
                          </a:solidFill>
                        </a:rPr>
                        <a:t>Administrator</a:t>
                      </a:r>
                      <a:endParaRPr lang="en-US" sz="1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F47AB"/>
                    </a:solidFill>
                  </a:tcPr>
                </a:tc>
                <a:tc>
                  <a:txBody>
                    <a:bodyPr/>
                    <a:lstStyle/>
                    <a:p>
                      <a:r>
                        <a:rPr lang="en-US" sz="1400" b="0" dirty="0">
                          <a:solidFill>
                            <a:schemeClr val="tx1"/>
                          </a:solidFill>
                        </a:rPr>
                        <a:t>Integrated Solutions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50496369"/>
                  </a:ext>
                </a:extLst>
              </a:tr>
            </a:tbl>
          </a:graphicData>
        </a:graphic>
      </p:graphicFrame>
      <p:sp>
        <p:nvSpPr>
          <p:cNvPr id="8" name="Slide Number Placeholder 7">
            <a:extLst>
              <a:ext uri="{FF2B5EF4-FFF2-40B4-BE49-F238E27FC236}">
                <a16:creationId xmlns:a16="http://schemas.microsoft.com/office/drawing/2014/main" id="{B733BE3F-0F2F-B6A5-21A8-46DCDE2DEBFE}"/>
              </a:ext>
            </a:extLst>
          </p:cNvPr>
          <p:cNvSpPr>
            <a:spLocks noGrp="1"/>
          </p:cNvSpPr>
          <p:nvPr>
            <p:ph type="sldNum" sz="quarter" idx="12"/>
          </p:nvPr>
        </p:nvSpPr>
        <p:spPr/>
        <p:txBody>
          <a:bodyPr/>
          <a:lstStyle/>
          <a:p>
            <a:fld id="{54BA9F14-B301-4F04-8D7A-6D25782FD8FF}" type="slidenum">
              <a:rPr lang="en-US" smtClean="0"/>
              <a:t>10</a:t>
            </a:fld>
            <a:endParaRPr lang="en-US"/>
          </a:p>
        </p:txBody>
      </p:sp>
    </p:spTree>
    <p:extLst>
      <p:ext uri="{BB962C8B-B14F-4D97-AF65-F5344CB8AC3E}">
        <p14:creationId xmlns:p14="http://schemas.microsoft.com/office/powerpoint/2010/main" val="5927627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FA7DD-0B80-F25D-4328-2C4BC03731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6EE184-F133-AF49-7343-A4B2C2B3C661}"/>
              </a:ext>
            </a:extLst>
          </p:cNvPr>
          <p:cNvSpPr>
            <a:spLocks noGrp="1"/>
          </p:cNvSpPr>
          <p:nvPr>
            <p:ph type="title"/>
          </p:nvPr>
        </p:nvSpPr>
        <p:spPr/>
        <p:txBody>
          <a:bodyPr/>
          <a:lstStyle/>
          <a:p>
            <a:r>
              <a:rPr lang="en-US" dirty="0"/>
              <a:t>Investment Summary</a:t>
            </a:r>
          </a:p>
        </p:txBody>
      </p:sp>
      <p:cxnSp>
        <p:nvCxnSpPr>
          <p:cNvPr id="4" name="Straight Connector 3">
            <a:extLst>
              <a:ext uri="{FF2B5EF4-FFF2-40B4-BE49-F238E27FC236}">
                <a16:creationId xmlns:a16="http://schemas.microsoft.com/office/drawing/2014/main" id="{AC2F207F-8760-35EC-BF8F-1209369381B0}"/>
              </a:ext>
            </a:extLst>
          </p:cNvPr>
          <p:cNvCxnSpPr/>
          <p:nvPr/>
        </p:nvCxnSpPr>
        <p:spPr>
          <a:xfrm>
            <a:off x="2272145" y="1459345"/>
            <a:ext cx="1376219"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32" name="Group 31">
            <a:extLst>
              <a:ext uri="{FF2B5EF4-FFF2-40B4-BE49-F238E27FC236}">
                <a16:creationId xmlns:a16="http://schemas.microsoft.com/office/drawing/2014/main" id="{D71B5E44-ADB9-B75C-BD9C-68127165C4CA}"/>
              </a:ext>
            </a:extLst>
          </p:cNvPr>
          <p:cNvGrpSpPr/>
          <p:nvPr/>
        </p:nvGrpSpPr>
        <p:grpSpPr>
          <a:xfrm>
            <a:off x="952900" y="1727248"/>
            <a:ext cx="9461634" cy="850683"/>
            <a:chOff x="952900" y="1923413"/>
            <a:chExt cx="9461634" cy="878928"/>
          </a:xfrm>
        </p:grpSpPr>
        <p:grpSp>
          <p:nvGrpSpPr>
            <p:cNvPr id="22" name="Group 21">
              <a:extLst>
                <a:ext uri="{FF2B5EF4-FFF2-40B4-BE49-F238E27FC236}">
                  <a16:creationId xmlns:a16="http://schemas.microsoft.com/office/drawing/2014/main" id="{0F71AB2A-B0A9-E836-D403-4A2314AEFE06}"/>
                </a:ext>
              </a:extLst>
            </p:cNvPr>
            <p:cNvGrpSpPr/>
            <p:nvPr/>
          </p:nvGrpSpPr>
          <p:grpSpPr>
            <a:xfrm>
              <a:off x="952900" y="1923413"/>
              <a:ext cx="9461634" cy="878928"/>
              <a:chOff x="1886551" y="2415941"/>
              <a:chExt cx="7267073" cy="654518"/>
            </a:xfrm>
          </p:grpSpPr>
          <p:sp>
            <p:nvSpPr>
              <p:cNvPr id="6" name="Rectangle 5">
                <a:extLst>
                  <a:ext uri="{FF2B5EF4-FFF2-40B4-BE49-F238E27FC236}">
                    <a16:creationId xmlns:a16="http://schemas.microsoft.com/office/drawing/2014/main" id="{53E70A09-05C1-342D-D69C-203F5EAC2662}"/>
                  </a:ext>
                </a:extLst>
              </p:cNvPr>
              <p:cNvSpPr/>
              <p:nvPr/>
            </p:nvSpPr>
            <p:spPr>
              <a:xfrm>
                <a:off x="1886551" y="2415941"/>
                <a:ext cx="7267073" cy="65451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rrow: Pentagon 20">
                <a:extLst>
                  <a:ext uri="{FF2B5EF4-FFF2-40B4-BE49-F238E27FC236}">
                    <a16:creationId xmlns:a16="http://schemas.microsoft.com/office/drawing/2014/main" id="{3B418DDF-39FC-C4E7-F53C-0EB0BE0EF445}"/>
                  </a:ext>
                </a:extLst>
              </p:cNvPr>
              <p:cNvSpPr/>
              <p:nvPr/>
            </p:nvSpPr>
            <p:spPr>
              <a:xfrm>
                <a:off x="1886551" y="2415941"/>
                <a:ext cx="732367" cy="654518"/>
              </a:xfrm>
              <a:prstGeom prst="homePlat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1</a:t>
                </a:r>
              </a:p>
            </p:txBody>
          </p:sp>
        </p:grpSp>
        <p:sp>
          <p:nvSpPr>
            <p:cNvPr id="29" name="TextBox 28">
              <a:extLst>
                <a:ext uri="{FF2B5EF4-FFF2-40B4-BE49-F238E27FC236}">
                  <a16:creationId xmlns:a16="http://schemas.microsoft.com/office/drawing/2014/main" id="{3A71E582-7945-AC5B-51B2-AE975FED4956}"/>
                </a:ext>
              </a:extLst>
            </p:cNvPr>
            <p:cNvSpPr txBox="1"/>
            <p:nvPr/>
          </p:nvSpPr>
          <p:spPr>
            <a:xfrm>
              <a:off x="2002055" y="1923413"/>
              <a:ext cx="8412479" cy="830997"/>
            </a:xfrm>
            <a:prstGeom prst="rect">
              <a:avLst/>
            </a:prstGeom>
            <a:noFill/>
          </p:spPr>
          <p:txBody>
            <a:bodyPr wrap="square" rtlCol="0">
              <a:spAutoFit/>
            </a:bodyPr>
            <a:lstStyle/>
            <a:p>
              <a:r>
                <a:rPr lang="en-US" sz="1600" b="1" dirty="0"/>
                <a:t>Consistently Pursuing Superior Returns. </a:t>
              </a:r>
              <a:r>
                <a:rPr lang="en-US" sz="1600" dirty="0"/>
                <a:t>Fourth Ward seeks to generate steady excess returns through disciplined fundamental research, rigorous valuation work, and a concentrated, high-conviction portfolio.</a:t>
              </a:r>
              <a:endParaRPr lang="en-US" sz="1600" b="1" dirty="0"/>
            </a:p>
          </p:txBody>
        </p:sp>
      </p:grpSp>
      <p:grpSp>
        <p:nvGrpSpPr>
          <p:cNvPr id="33" name="Group 32">
            <a:extLst>
              <a:ext uri="{FF2B5EF4-FFF2-40B4-BE49-F238E27FC236}">
                <a16:creationId xmlns:a16="http://schemas.microsoft.com/office/drawing/2014/main" id="{700C2E1B-2A1D-67C1-F281-8D494F79508C}"/>
              </a:ext>
            </a:extLst>
          </p:cNvPr>
          <p:cNvGrpSpPr/>
          <p:nvPr/>
        </p:nvGrpSpPr>
        <p:grpSpPr>
          <a:xfrm>
            <a:off x="952900" y="2735000"/>
            <a:ext cx="9461634" cy="845471"/>
            <a:chOff x="952900" y="3127483"/>
            <a:chExt cx="9461634" cy="845471"/>
          </a:xfrm>
        </p:grpSpPr>
        <p:grpSp>
          <p:nvGrpSpPr>
            <p:cNvPr id="23" name="Group 22">
              <a:extLst>
                <a:ext uri="{FF2B5EF4-FFF2-40B4-BE49-F238E27FC236}">
                  <a16:creationId xmlns:a16="http://schemas.microsoft.com/office/drawing/2014/main" id="{0DD0D1E7-481E-B8E0-0346-C673986A16AC}"/>
                </a:ext>
              </a:extLst>
            </p:cNvPr>
            <p:cNvGrpSpPr/>
            <p:nvPr/>
          </p:nvGrpSpPr>
          <p:grpSpPr>
            <a:xfrm>
              <a:off x="952900" y="3127483"/>
              <a:ext cx="9461634" cy="845471"/>
              <a:chOff x="1886551" y="2415941"/>
              <a:chExt cx="7267073" cy="654518"/>
            </a:xfrm>
          </p:grpSpPr>
          <p:sp>
            <p:nvSpPr>
              <p:cNvPr id="24" name="Rectangle 23">
                <a:extLst>
                  <a:ext uri="{FF2B5EF4-FFF2-40B4-BE49-F238E27FC236}">
                    <a16:creationId xmlns:a16="http://schemas.microsoft.com/office/drawing/2014/main" id="{5FB54C09-E3EE-1A7F-6743-DB2FEA06392C}"/>
                  </a:ext>
                </a:extLst>
              </p:cNvPr>
              <p:cNvSpPr/>
              <p:nvPr/>
            </p:nvSpPr>
            <p:spPr>
              <a:xfrm>
                <a:off x="1886551" y="2415941"/>
                <a:ext cx="7267073" cy="654518"/>
              </a:xfrm>
              <a:prstGeom prst="rect">
                <a:avLst/>
              </a:prstGeom>
              <a:noFill/>
              <a:ln>
                <a:solidFill>
                  <a:schemeClr val="accent1">
                    <a:shade val="15000"/>
                    <a:alpha val="5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Arrow: Pentagon 24">
                <a:extLst>
                  <a:ext uri="{FF2B5EF4-FFF2-40B4-BE49-F238E27FC236}">
                    <a16:creationId xmlns:a16="http://schemas.microsoft.com/office/drawing/2014/main" id="{48300334-2C2E-EAA0-1E47-9E810C1A97BE}"/>
                  </a:ext>
                </a:extLst>
              </p:cNvPr>
              <p:cNvSpPr/>
              <p:nvPr/>
            </p:nvSpPr>
            <p:spPr>
              <a:xfrm>
                <a:off x="1886551" y="2415941"/>
                <a:ext cx="732367" cy="654518"/>
              </a:xfrm>
              <a:prstGeom prst="homePlate">
                <a:avLst/>
              </a:prstGeom>
              <a:solidFill>
                <a:schemeClr val="accent1">
                  <a:alpha val="65000"/>
                </a:schemeClr>
              </a:solidFill>
              <a:ln>
                <a:solidFill>
                  <a:schemeClr val="accent1">
                    <a:shade val="15000"/>
                    <a:alpha val="5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2</a:t>
                </a:r>
              </a:p>
            </p:txBody>
          </p:sp>
        </p:grpSp>
        <p:sp>
          <p:nvSpPr>
            <p:cNvPr id="30" name="TextBox 29">
              <a:extLst>
                <a:ext uri="{FF2B5EF4-FFF2-40B4-BE49-F238E27FC236}">
                  <a16:creationId xmlns:a16="http://schemas.microsoft.com/office/drawing/2014/main" id="{672F8366-AA06-61FD-21E7-548FEB2E447E}"/>
                </a:ext>
              </a:extLst>
            </p:cNvPr>
            <p:cNvSpPr txBox="1"/>
            <p:nvPr/>
          </p:nvSpPr>
          <p:spPr>
            <a:xfrm>
              <a:off x="1954243" y="3141957"/>
              <a:ext cx="8412479" cy="830997"/>
            </a:xfrm>
            <a:prstGeom prst="rect">
              <a:avLst/>
            </a:prstGeom>
            <a:noFill/>
          </p:spPr>
          <p:txBody>
            <a:bodyPr wrap="square" rtlCol="0">
              <a:spAutoFit/>
            </a:bodyPr>
            <a:lstStyle/>
            <a:p>
              <a:r>
                <a:rPr lang="en-US" sz="1600" b="1" dirty="0"/>
                <a:t>Proven Experience &amp; Investment Judgement. </a:t>
              </a:r>
              <a:r>
                <a:rPr lang="en-US" sz="1600" dirty="0"/>
                <a:t>Our principals bring years of public-equity investing experience, applying seasoned judgement to security selection, risk assessment, and portfolio construction.</a:t>
              </a:r>
              <a:endParaRPr lang="en-US" sz="1600" b="1" dirty="0"/>
            </a:p>
          </p:txBody>
        </p:sp>
      </p:grpSp>
      <p:grpSp>
        <p:nvGrpSpPr>
          <p:cNvPr id="34" name="Group 33">
            <a:extLst>
              <a:ext uri="{FF2B5EF4-FFF2-40B4-BE49-F238E27FC236}">
                <a16:creationId xmlns:a16="http://schemas.microsoft.com/office/drawing/2014/main" id="{F9D3EA44-ECA2-B18A-64D5-34A5245120AD}"/>
              </a:ext>
            </a:extLst>
          </p:cNvPr>
          <p:cNvGrpSpPr/>
          <p:nvPr/>
        </p:nvGrpSpPr>
        <p:grpSpPr>
          <a:xfrm>
            <a:off x="952900" y="3737540"/>
            <a:ext cx="9461634" cy="845471"/>
            <a:chOff x="952900" y="4312571"/>
            <a:chExt cx="9461634" cy="1004728"/>
          </a:xfrm>
        </p:grpSpPr>
        <p:grpSp>
          <p:nvGrpSpPr>
            <p:cNvPr id="26" name="Group 25">
              <a:extLst>
                <a:ext uri="{FF2B5EF4-FFF2-40B4-BE49-F238E27FC236}">
                  <a16:creationId xmlns:a16="http://schemas.microsoft.com/office/drawing/2014/main" id="{03FDB408-0761-E920-7E66-8B0F91195150}"/>
                </a:ext>
              </a:extLst>
            </p:cNvPr>
            <p:cNvGrpSpPr/>
            <p:nvPr/>
          </p:nvGrpSpPr>
          <p:grpSpPr>
            <a:xfrm>
              <a:off x="952900" y="4336536"/>
              <a:ext cx="9461634" cy="980763"/>
              <a:chOff x="1886551" y="2415941"/>
              <a:chExt cx="7267073" cy="654518"/>
            </a:xfrm>
          </p:grpSpPr>
          <p:sp>
            <p:nvSpPr>
              <p:cNvPr id="27" name="Rectangle 26">
                <a:extLst>
                  <a:ext uri="{FF2B5EF4-FFF2-40B4-BE49-F238E27FC236}">
                    <a16:creationId xmlns:a16="http://schemas.microsoft.com/office/drawing/2014/main" id="{2F4ACAC5-67B4-F53D-CDEE-454FBF3B59EE}"/>
                  </a:ext>
                </a:extLst>
              </p:cNvPr>
              <p:cNvSpPr/>
              <p:nvPr/>
            </p:nvSpPr>
            <p:spPr>
              <a:xfrm>
                <a:off x="1886551" y="2415941"/>
                <a:ext cx="7267073" cy="65451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Arrow: Pentagon 27">
                <a:extLst>
                  <a:ext uri="{FF2B5EF4-FFF2-40B4-BE49-F238E27FC236}">
                    <a16:creationId xmlns:a16="http://schemas.microsoft.com/office/drawing/2014/main" id="{B1E29F4C-F2BE-BE44-A711-B338C1EF8608}"/>
                  </a:ext>
                </a:extLst>
              </p:cNvPr>
              <p:cNvSpPr/>
              <p:nvPr/>
            </p:nvSpPr>
            <p:spPr>
              <a:xfrm>
                <a:off x="1886551" y="2415941"/>
                <a:ext cx="732367" cy="654518"/>
              </a:xfrm>
              <a:prstGeom prst="homePlate">
                <a:avLst/>
              </a:prstGeom>
              <a:solidFill>
                <a:schemeClr val="accent1">
                  <a:alpha val="3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3</a:t>
                </a:r>
              </a:p>
            </p:txBody>
          </p:sp>
        </p:grpSp>
        <p:sp>
          <p:nvSpPr>
            <p:cNvPr id="31" name="TextBox 30">
              <a:extLst>
                <a:ext uri="{FF2B5EF4-FFF2-40B4-BE49-F238E27FC236}">
                  <a16:creationId xmlns:a16="http://schemas.microsoft.com/office/drawing/2014/main" id="{243A67B0-5D31-C35C-42A8-BB3E0CBA685D}"/>
                </a:ext>
              </a:extLst>
            </p:cNvPr>
            <p:cNvSpPr txBox="1"/>
            <p:nvPr/>
          </p:nvSpPr>
          <p:spPr>
            <a:xfrm>
              <a:off x="1906432" y="4312571"/>
              <a:ext cx="8412479" cy="584775"/>
            </a:xfrm>
            <a:prstGeom prst="rect">
              <a:avLst/>
            </a:prstGeom>
            <a:noFill/>
          </p:spPr>
          <p:txBody>
            <a:bodyPr wrap="square" rtlCol="0">
              <a:spAutoFit/>
            </a:bodyPr>
            <a:lstStyle/>
            <a:p>
              <a:r>
                <a:rPr lang="en-US" sz="1600" b="1" dirty="0"/>
                <a:t>Transparency. </a:t>
              </a:r>
              <a:r>
                <a:rPr lang="en-US" sz="1600" dirty="0"/>
                <a:t>Investors receive clear, data-driven insight into portfolio construction, valuation assumptions, risk exposure, and decision-making, ensuring alignment and trust.</a:t>
              </a:r>
              <a:endParaRPr lang="en-US" sz="1600" b="1" dirty="0"/>
            </a:p>
          </p:txBody>
        </p:sp>
      </p:grpSp>
      <p:sp>
        <p:nvSpPr>
          <p:cNvPr id="35" name="Rectangle 34">
            <a:extLst>
              <a:ext uri="{FF2B5EF4-FFF2-40B4-BE49-F238E27FC236}">
                <a16:creationId xmlns:a16="http://schemas.microsoft.com/office/drawing/2014/main" id="{D929FB75-1DDC-DC24-3CFA-0A6F0E1C683E}"/>
              </a:ext>
            </a:extLst>
          </p:cNvPr>
          <p:cNvSpPr/>
          <p:nvPr/>
        </p:nvSpPr>
        <p:spPr>
          <a:xfrm>
            <a:off x="952900" y="4859559"/>
            <a:ext cx="6641433" cy="1559293"/>
          </a:xfrm>
          <a:prstGeom prst="rect">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t>Fourth Ward Capital Partners offers accredited investors a disciplined, valuation-focused equity strategy aimed at long-term compounding with a strong emphasis on downside protection and capital preservation. </a:t>
            </a:r>
          </a:p>
        </p:txBody>
      </p:sp>
      <p:sp>
        <p:nvSpPr>
          <p:cNvPr id="37" name="Slide Number Placeholder 36">
            <a:extLst>
              <a:ext uri="{FF2B5EF4-FFF2-40B4-BE49-F238E27FC236}">
                <a16:creationId xmlns:a16="http://schemas.microsoft.com/office/drawing/2014/main" id="{7BEB65D0-DAB4-33F8-14B6-CA5BC9F71A0B}"/>
              </a:ext>
            </a:extLst>
          </p:cNvPr>
          <p:cNvSpPr>
            <a:spLocks noGrp="1"/>
          </p:cNvSpPr>
          <p:nvPr>
            <p:ph type="sldNum" sz="quarter" idx="12"/>
          </p:nvPr>
        </p:nvSpPr>
        <p:spPr/>
        <p:txBody>
          <a:bodyPr/>
          <a:lstStyle/>
          <a:p>
            <a:fld id="{54BA9F14-B301-4F04-8D7A-6D25782FD8FF}" type="slidenum">
              <a:rPr lang="en-US" smtClean="0"/>
              <a:t>11</a:t>
            </a:fld>
            <a:endParaRPr lang="en-US"/>
          </a:p>
        </p:txBody>
      </p:sp>
    </p:spTree>
    <p:extLst>
      <p:ext uri="{BB962C8B-B14F-4D97-AF65-F5344CB8AC3E}">
        <p14:creationId xmlns:p14="http://schemas.microsoft.com/office/powerpoint/2010/main" val="10525088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97709-AF31-4D9C-F2AA-94BC5FE69B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53AF90-C7A1-449E-AFF9-25D26B1B9AF6}"/>
              </a:ext>
            </a:extLst>
          </p:cNvPr>
          <p:cNvSpPr>
            <a:spLocks noGrp="1"/>
          </p:cNvSpPr>
          <p:nvPr>
            <p:ph type="title"/>
          </p:nvPr>
        </p:nvSpPr>
        <p:spPr/>
        <p:txBody>
          <a:bodyPr/>
          <a:lstStyle/>
          <a:p>
            <a:r>
              <a:rPr lang="en-US" dirty="0"/>
              <a:t>Contact Information</a:t>
            </a:r>
          </a:p>
        </p:txBody>
      </p:sp>
      <p:cxnSp>
        <p:nvCxnSpPr>
          <p:cNvPr id="4" name="Straight Connector 3">
            <a:extLst>
              <a:ext uri="{FF2B5EF4-FFF2-40B4-BE49-F238E27FC236}">
                <a16:creationId xmlns:a16="http://schemas.microsoft.com/office/drawing/2014/main" id="{C558A0BD-C856-39E3-7047-D911DFB6BAC5}"/>
              </a:ext>
            </a:extLst>
          </p:cNvPr>
          <p:cNvCxnSpPr/>
          <p:nvPr/>
        </p:nvCxnSpPr>
        <p:spPr>
          <a:xfrm>
            <a:off x="2272145" y="1459345"/>
            <a:ext cx="1376219" cy="0"/>
          </a:xfrm>
          <a:prstGeom prst="line">
            <a:avLst/>
          </a:prstGeom>
        </p:spPr>
        <p:style>
          <a:lnRef idx="2">
            <a:schemeClr val="accent1"/>
          </a:lnRef>
          <a:fillRef idx="0">
            <a:schemeClr val="accent1"/>
          </a:fillRef>
          <a:effectRef idx="1">
            <a:schemeClr val="accent1"/>
          </a:effectRef>
          <a:fontRef idx="minor">
            <a:schemeClr val="tx1"/>
          </a:fontRef>
        </p:style>
      </p:cxnSp>
      <p:sp>
        <p:nvSpPr>
          <p:cNvPr id="5" name="Oval 4">
            <a:extLst>
              <a:ext uri="{FF2B5EF4-FFF2-40B4-BE49-F238E27FC236}">
                <a16:creationId xmlns:a16="http://schemas.microsoft.com/office/drawing/2014/main" id="{071244AC-5917-0EE4-8A3A-B924747CEDE4}"/>
              </a:ext>
            </a:extLst>
          </p:cNvPr>
          <p:cNvSpPr/>
          <p:nvPr/>
        </p:nvSpPr>
        <p:spPr>
          <a:xfrm>
            <a:off x="447917" y="2100711"/>
            <a:ext cx="3648456" cy="3648456"/>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General Inquiries</a:t>
            </a:r>
          </a:p>
          <a:p>
            <a:pPr algn="ctr"/>
            <a:r>
              <a:rPr lang="en-US" dirty="0" err="1"/>
              <a:t>breynolds@fourthwardllc.com</a:t>
            </a:r>
            <a:endParaRPr lang="en-US" dirty="0"/>
          </a:p>
          <a:p>
            <a:pPr algn="ctr"/>
            <a:endParaRPr lang="en-US" dirty="0"/>
          </a:p>
        </p:txBody>
      </p:sp>
      <p:sp>
        <p:nvSpPr>
          <p:cNvPr id="7" name="Oval 6">
            <a:extLst>
              <a:ext uri="{FF2B5EF4-FFF2-40B4-BE49-F238E27FC236}">
                <a16:creationId xmlns:a16="http://schemas.microsoft.com/office/drawing/2014/main" id="{68B790CC-F7FE-EBF2-D617-1D336068B38B}"/>
              </a:ext>
            </a:extLst>
          </p:cNvPr>
          <p:cNvSpPr/>
          <p:nvPr/>
        </p:nvSpPr>
        <p:spPr>
          <a:xfrm>
            <a:off x="4411797" y="2100711"/>
            <a:ext cx="3645059" cy="3648456"/>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Subscription Support</a:t>
            </a:r>
          </a:p>
          <a:p>
            <a:pPr algn="ctr"/>
            <a:r>
              <a:rPr lang="en-US" sz="1700" dirty="0" err="1"/>
              <a:t>mforte@seminolecapital.com</a:t>
            </a:r>
            <a:endParaRPr lang="en-US" sz="1700" dirty="0"/>
          </a:p>
        </p:txBody>
      </p:sp>
      <p:sp>
        <p:nvSpPr>
          <p:cNvPr id="15" name="Oval 14">
            <a:extLst>
              <a:ext uri="{FF2B5EF4-FFF2-40B4-BE49-F238E27FC236}">
                <a16:creationId xmlns:a16="http://schemas.microsoft.com/office/drawing/2014/main" id="{6DA02DD9-22E4-5F1F-3E2B-AA25AFE75A43}"/>
              </a:ext>
            </a:extLst>
          </p:cNvPr>
          <p:cNvSpPr/>
          <p:nvPr/>
        </p:nvSpPr>
        <p:spPr>
          <a:xfrm>
            <a:off x="8372280" y="2100711"/>
            <a:ext cx="3645059" cy="3648456"/>
          </a:xfrm>
          <a:prstGeom prst="ellipse">
            <a:avLst/>
          </a:prstGeom>
          <a:solidFill>
            <a:schemeClr val="accent2">
              <a:lumMod val="75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Principals</a:t>
            </a:r>
          </a:p>
          <a:p>
            <a:pPr algn="ctr"/>
            <a:r>
              <a:rPr lang="en-US" sz="1400" dirty="0"/>
              <a:t>mmessner@fourthwardllc.com</a:t>
            </a:r>
          </a:p>
          <a:p>
            <a:pPr algn="ctr"/>
            <a:r>
              <a:rPr lang="en-US" sz="1400" dirty="0"/>
              <a:t>breynolds@fourthwardllc.com</a:t>
            </a:r>
          </a:p>
        </p:txBody>
      </p:sp>
      <p:sp>
        <p:nvSpPr>
          <p:cNvPr id="18" name="Slide Number Placeholder 17">
            <a:extLst>
              <a:ext uri="{FF2B5EF4-FFF2-40B4-BE49-F238E27FC236}">
                <a16:creationId xmlns:a16="http://schemas.microsoft.com/office/drawing/2014/main" id="{38CE80F9-C464-F3E0-D2A7-C2E91E86DE2B}"/>
              </a:ext>
            </a:extLst>
          </p:cNvPr>
          <p:cNvSpPr>
            <a:spLocks noGrp="1"/>
          </p:cNvSpPr>
          <p:nvPr>
            <p:ph type="sldNum" sz="quarter" idx="12"/>
          </p:nvPr>
        </p:nvSpPr>
        <p:spPr/>
        <p:txBody>
          <a:bodyPr/>
          <a:lstStyle/>
          <a:p>
            <a:fld id="{54BA9F14-B301-4F04-8D7A-6D25782FD8FF}" type="slidenum">
              <a:rPr lang="en-US" smtClean="0"/>
              <a:t>12</a:t>
            </a:fld>
            <a:endParaRPr lang="en-US"/>
          </a:p>
        </p:txBody>
      </p:sp>
    </p:spTree>
    <p:extLst>
      <p:ext uri="{BB962C8B-B14F-4D97-AF65-F5344CB8AC3E}">
        <p14:creationId xmlns:p14="http://schemas.microsoft.com/office/powerpoint/2010/main" val="35372205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4F859-DC19-D6F0-323F-699F93522EA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CBC1E6F-84F6-EC1E-D09B-E6D67B677924}"/>
              </a:ext>
            </a:extLst>
          </p:cNvPr>
          <p:cNvSpPr>
            <a:spLocks noGrp="1"/>
          </p:cNvSpPr>
          <p:nvPr>
            <p:ph type="title"/>
          </p:nvPr>
        </p:nvSpPr>
        <p:spPr>
          <a:xfrm>
            <a:off x="523841" y="0"/>
            <a:ext cx="10515600" cy="2852737"/>
          </a:xfrm>
        </p:spPr>
        <p:txBody>
          <a:bodyPr anchor="ctr"/>
          <a:lstStyle/>
          <a:p>
            <a:r>
              <a:rPr lang="en-US" dirty="0"/>
              <a:t>Disclaimer</a:t>
            </a:r>
          </a:p>
        </p:txBody>
      </p:sp>
      <p:pic>
        <p:nvPicPr>
          <p:cNvPr id="6" name="Picture 5">
            <a:extLst>
              <a:ext uri="{FF2B5EF4-FFF2-40B4-BE49-F238E27FC236}">
                <a16:creationId xmlns:a16="http://schemas.microsoft.com/office/drawing/2014/main" id="{3057EFAE-1EDF-AA60-248E-732F58C6B4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18526" cy="1818526"/>
          </a:xfrm>
          <a:prstGeom prst="rect">
            <a:avLst/>
          </a:prstGeom>
        </p:spPr>
      </p:pic>
      <p:sp>
        <p:nvSpPr>
          <p:cNvPr id="2" name="Slide Number Placeholder 1">
            <a:extLst>
              <a:ext uri="{FF2B5EF4-FFF2-40B4-BE49-F238E27FC236}">
                <a16:creationId xmlns:a16="http://schemas.microsoft.com/office/drawing/2014/main" id="{B194B003-34AE-DFAB-0EE8-C75EEA2CA418}"/>
              </a:ext>
            </a:extLst>
          </p:cNvPr>
          <p:cNvSpPr>
            <a:spLocks noGrp="1"/>
          </p:cNvSpPr>
          <p:nvPr>
            <p:ph type="sldNum" sz="quarter" idx="12"/>
          </p:nvPr>
        </p:nvSpPr>
        <p:spPr/>
        <p:txBody>
          <a:bodyPr/>
          <a:lstStyle/>
          <a:p>
            <a:fld id="{54BA9F14-B301-4F04-8D7A-6D25782FD8FF}" type="slidenum">
              <a:rPr lang="en-US" smtClean="0"/>
              <a:t>13</a:t>
            </a:fld>
            <a:endParaRPr lang="en-US"/>
          </a:p>
        </p:txBody>
      </p:sp>
      <p:sp>
        <p:nvSpPr>
          <p:cNvPr id="3" name="TextBox 2">
            <a:extLst>
              <a:ext uri="{FF2B5EF4-FFF2-40B4-BE49-F238E27FC236}">
                <a16:creationId xmlns:a16="http://schemas.microsoft.com/office/drawing/2014/main" id="{574A5CC3-871A-AC45-386B-A358E7592E0E}"/>
              </a:ext>
            </a:extLst>
          </p:cNvPr>
          <p:cNvSpPr txBox="1"/>
          <p:nvPr/>
        </p:nvSpPr>
        <p:spPr>
          <a:xfrm>
            <a:off x="523841" y="2040556"/>
            <a:ext cx="11295982" cy="4496616"/>
          </a:xfrm>
          <a:prstGeom prst="rect">
            <a:avLst/>
          </a:prstGeom>
          <a:noFill/>
        </p:spPr>
        <p:txBody>
          <a:bodyPr wrap="square" rtlCol="0">
            <a:spAutoFit/>
          </a:bodyPr>
          <a:lstStyle/>
          <a:p>
            <a:pPr indent="-228600">
              <a:lnSpc>
                <a:spcPct val="90000"/>
              </a:lnSpc>
              <a:spcBef>
                <a:spcPct val="50000"/>
              </a:spcBef>
              <a:buFont typeface="Arial" panose="020B0604020202020204" pitchFamily="34" charset="0"/>
              <a:buChar char="•"/>
            </a:pPr>
            <a:r>
              <a:rPr lang="en-US" dirty="0">
                <a:solidFill>
                  <a:schemeClr val="bg1"/>
                </a:solidFill>
              </a:rPr>
              <a:t>This presentation is for informational purposes only and does not constitute an offer to sell or a solicitation of an offer to buy interests in Fourth Ward Capital Partners, L.P. Any such offer or solicitation will be made only to qualified investors pursuant to the Fund’s confidential offering memorandum and subscription documents, which should be reviewed carefully before investing. The information herein is summary in nature, is not complete, and is subject to change without notice. Past performance is not indicative of future results. Investing involves significant risk, including the potential loss of capital. Certain statements may be forward-looking and are not guarantees of future performance. Fourth Ward Capital Partners assumes no obligation to update the information presented.</a:t>
            </a:r>
            <a:endParaRPr lang="en-US" altLang="en-US" i="1" dirty="0">
              <a:solidFill>
                <a:schemeClr val="bg1"/>
              </a:solidFill>
            </a:endParaRPr>
          </a:p>
          <a:p>
            <a:pPr indent="-228600">
              <a:lnSpc>
                <a:spcPct val="90000"/>
              </a:lnSpc>
              <a:spcBef>
                <a:spcPct val="50000"/>
              </a:spcBef>
              <a:buFont typeface="Arial" panose="020B0604020202020204" pitchFamily="34" charset="0"/>
              <a:buChar char="•"/>
            </a:pPr>
            <a:r>
              <a:rPr lang="en-US" altLang="en-US" i="1" dirty="0">
                <a:solidFill>
                  <a:schemeClr val="bg1"/>
                </a:solidFill>
              </a:rPr>
              <a:t>Portions of the results portrayed herein have not been audited and are subject to adjustment following the audit. The performance shown herein reflects an investment philosophy and methodology similar to that which we would expect to use for the investment of future client portfolios. </a:t>
            </a:r>
          </a:p>
          <a:p>
            <a:pPr indent="-228600">
              <a:lnSpc>
                <a:spcPct val="90000"/>
              </a:lnSpc>
              <a:spcBef>
                <a:spcPct val="50000"/>
              </a:spcBef>
              <a:buFont typeface="Arial" panose="020B0604020202020204" pitchFamily="34" charset="0"/>
              <a:buChar char="•"/>
            </a:pPr>
            <a:r>
              <a:rPr lang="en-US" altLang="en-US" i="1" dirty="0">
                <a:solidFill>
                  <a:schemeClr val="bg1"/>
                </a:solidFill>
              </a:rPr>
              <a:t>Future investments, however, will be made under different market and economic conditions and in different securities and using different investment strategies than were used by the partnership during the time discussed herein. Furthermore, the performance discussed herein reflects investment over a limited period of time. </a:t>
            </a:r>
          </a:p>
          <a:p>
            <a:pPr indent="-228600">
              <a:lnSpc>
                <a:spcPct val="90000"/>
              </a:lnSpc>
              <a:spcBef>
                <a:spcPct val="50000"/>
              </a:spcBef>
              <a:buFont typeface="Arial" panose="020B0604020202020204" pitchFamily="34" charset="0"/>
              <a:buChar char="•"/>
            </a:pPr>
            <a:r>
              <a:rPr lang="en-US" altLang="en-US" i="1" dirty="0">
                <a:solidFill>
                  <a:schemeClr val="bg1"/>
                </a:solidFill>
              </a:rPr>
              <a:t>It should not be assumed that future investors will experience returns, if any, comparable to those of the partnership discussed herein. The information given for the partnership is historic and should not be taken as any indication of future performance</a:t>
            </a:r>
            <a:r>
              <a:rPr lang="en-US" altLang="en-US" dirty="0">
                <a:solidFill>
                  <a:schemeClr val="bg1"/>
                </a:solidFill>
              </a:rPr>
              <a:t>.</a:t>
            </a:r>
          </a:p>
        </p:txBody>
      </p:sp>
    </p:spTree>
    <p:extLst>
      <p:ext uri="{BB962C8B-B14F-4D97-AF65-F5344CB8AC3E}">
        <p14:creationId xmlns:p14="http://schemas.microsoft.com/office/powerpoint/2010/main" val="2916130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8EDE66-8FBF-939A-2A70-811ED928AA73}"/>
              </a:ext>
            </a:extLst>
          </p:cNvPr>
          <p:cNvSpPr>
            <a:spLocks noGrp="1"/>
          </p:cNvSpPr>
          <p:nvPr>
            <p:ph type="title"/>
          </p:nvPr>
        </p:nvSpPr>
        <p:spPr/>
        <p:txBody>
          <a:bodyPr/>
          <a:lstStyle/>
          <a:p>
            <a:r>
              <a:rPr lang="en-US" dirty="0"/>
              <a:t>Fourth Ward Investments Overview</a:t>
            </a:r>
          </a:p>
        </p:txBody>
      </p:sp>
      <p:grpSp>
        <p:nvGrpSpPr>
          <p:cNvPr id="16" name="Group 15">
            <a:extLst>
              <a:ext uri="{FF2B5EF4-FFF2-40B4-BE49-F238E27FC236}">
                <a16:creationId xmlns:a16="http://schemas.microsoft.com/office/drawing/2014/main" id="{E3509F49-AB73-35F7-7454-BAF30E93488B}"/>
              </a:ext>
            </a:extLst>
          </p:cNvPr>
          <p:cNvGrpSpPr/>
          <p:nvPr/>
        </p:nvGrpSpPr>
        <p:grpSpPr>
          <a:xfrm>
            <a:off x="2106277" y="1976584"/>
            <a:ext cx="4008580" cy="3525098"/>
            <a:chOff x="581892" y="2133601"/>
            <a:chExt cx="4008580" cy="3242267"/>
          </a:xfrm>
        </p:grpSpPr>
        <p:grpSp>
          <p:nvGrpSpPr>
            <p:cNvPr id="13" name="Group 12">
              <a:extLst>
                <a:ext uri="{FF2B5EF4-FFF2-40B4-BE49-F238E27FC236}">
                  <a16:creationId xmlns:a16="http://schemas.microsoft.com/office/drawing/2014/main" id="{EBA556AC-6D66-286B-D5F5-84825C3AD337}"/>
                </a:ext>
              </a:extLst>
            </p:cNvPr>
            <p:cNvGrpSpPr/>
            <p:nvPr/>
          </p:nvGrpSpPr>
          <p:grpSpPr>
            <a:xfrm>
              <a:off x="581892" y="2133601"/>
              <a:ext cx="4008580" cy="3226759"/>
              <a:chOff x="905163" y="2133601"/>
              <a:chExt cx="4008580" cy="3226759"/>
            </a:xfrm>
          </p:grpSpPr>
          <p:sp>
            <p:nvSpPr>
              <p:cNvPr id="6" name="Rectangle 5">
                <a:extLst>
                  <a:ext uri="{FF2B5EF4-FFF2-40B4-BE49-F238E27FC236}">
                    <a16:creationId xmlns:a16="http://schemas.microsoft.com/office/drawing/2014/main" id="{DF96FA9E-91B1-FE10-4C99-A8C16FE3EB06}"/>
                  </a:ext>
                </a:extLst>
              </p:cNvPr>
              <p:cNvSpPr/>
              <p:nvPr/>
            </p:nvSpPr>
            <p:spPr>
              <a:xfrm>
                <a:off x="905163" y="2133601"/>
                <a:ext cx="400858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t>Who We Are</a:t>
                </a:r>
              </a:p>
            </p:txBody>
          </p:sp>
          <p:sp>
            <p:nvSpPr>
              <p:cNvPr id="7" name="Rectangle 6">
                <a:extLst>
                  <a:ext uri="{FF2B5EF4-FFF2-40B4-BE49-F238E27FC236}">
                    <a16:creationId xmlns:a16="http://schemas.microsoft.com/office/drawing/2014/main" id="{62B50871-07E6-DF7D-7609-C339EA5FB579}"/>
                  </a:ext>
                </a:extLst>
              </p:cNvPr>
              <p:cNvSpPr/>
              <p:nvPr/>
            </p:nvSpPr>
            <p:spPr>
              <a:xfrm>
                <a:off x="905163" y="2641601"/>
                <a:ext cx="4008580" cy="271875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233958AA-D2DC-1382-32FB-8DA747AFE5B1}"/>
                </a:ext>
              </a:extLst>
            </p:cNvPr>
            <p:cNvSpPr txBox="1"/>
            <p:nvPr/>
          </p:nvSpPr>
          <p:spPr>
            <a:xfrm>
              <a:off x="655782" y="2743200"/>
              <a:ext cx="3934690" cy="2632668"/>
            </a:xfrm>
            <a:prstGeom prst="rect">
              <a:avLst/>
            </a:prstGeom>
            <a:noFill/>
          </p:spPr>
          <p:txBody>
            <a:bodyPr wrap="square" rtlCol="0">
              <a:spAutoFit/>
            </a:bodyPr>
            <a:lstStyle/>
            <a:p>
              <a:r>
                <a:rPr lang="en-US" b="1" dirty="0">
                  <a:solidFill>
                    <a:srgbClr val="4F47AB"/>
                  </a:solidFill>
                </a:rPr>
                <a:t>Fourth Ward Investments</a:t>
              </a:r>
              <a:r>
                <a:rPr lang="en-US" dirty="0"/>
                <a:t>, L.P. commenced operations on January 1, 2024, as a </a:t>
              </a:r>
              <a:r>
                <a:rPr lang="en-US" b="1" dirty="0">
                  <a:solidFill>
                    <a:srgbClr val="4F47AB"/>
                  </a:solidFill>
                </a:rPr>
                <a:t>private investment partnership</a:t>
              </a:r>
              <a:r>
                <a:rPr lang="en-US" dirty="0"/>
                <a:t> for U.S. investors. </a:t>
              </a:r>
            </a:p>
            <a:p>
              <a:endParaRPr lang="en-US" dirty="0"/>
            </a:p>
            <a:p>
              <a:r>
                <a:rPr lang="en-US" dirty="0"/>
                <a:t>We are an </a:t>
              </a:r>
              <a:r>
                <a:rPr lang="en-US" b="1" dirty="0">
                  <a:solidFill>
                    <a:srgbClr val="4F47AB"/>
                  </a:solidFill>
                </a:rPr>
                <a:t>Atlanta</a:t>
              </a:r>
              <a:r>
                <a:rPr lang="en-US" dirty="0">
                  <a:solidFill>
                    <a:srgbClr val="4F47AB"/>
                  </a:solidFill>
                </a:rPr>
                <a:t> </a:t>
              </a:r>
              <a:r>
                <a:rPr lang="en-US" b="1" dirty="0">
                  <a:solidFill>
                    <a:srgbClr val="4F47AB"/>
                  </a:solidFill>
                </a:rPr>
                <a:t>based fund</a:t>
              </a:r>
              <a:r>
                <a:rPr lang="en-US" b="1" dirty="0"/>
                <a:t> </a:t>
              </a:r>
              <a:r>
                <a:rPr lang="en-US" dirty="0"/>
                <a:t>allowing us to take advantage of this growing financial services and technology center. We remain </a:t>
              </a:r>
              <a:r>
                <a:rPr lang="en-US" b="1" dirty="0">
                  <a:solidFill>
                    <a:srgbClr val="4F47AB"/>
                  </a:solidFill>
                </a:rPr>
                <a:t>independent</a:t>
              </a:r>
              <a:r>
                <a:rPr lang="en-US" dirty="0"/>
                <a:t> of the </a:t>
              </a:r>
              <a:r>
                <a:rPr lang="en-US" b="1" dirty="0">
                  <a:solidFill>
                    <a:srgbClr val="4F47AB"/>
                  </a:solidFill>
                </a:rPr>
                <a:t>Wall Street “noise</a:t>
              </a:r>
              <a:r>
                <a:rPr lang="en-US" dirty="0">
                  <a:solidFill>
                    <a:srgbClr val="4F47AB"/>
                  </a:solidFill>
                </a:rPr>
                <a:t>”.</a:t>
              </a:r>
            </a:p>
          </p:txBody>
        </p:sp>
      </p:grpSp>
      <p:grpSp>
        <p:nvGrpSpPr>
          <p:cNvPr id="24" name="Group 23">
            <a:extLst>
              <a:ext uri="{FF2B5EF4-FFF2-40B4-BE49-F238E27FC236}">
                <a16:creationId xmlns:a16="http://schemas.microsoft.com/office/drawing/2014/main" id="{FA8263DC-A78D-3AB4-E02E-A39A78A27E79}"/>
              </a:ext>
            </a:extLst>
          </p:cNvPr>
          <p:cNvGrpSpPr/>
          <p:nvPr/>
        </p:nvGrpSpPr>
        <p:grpSpPr>
          <a:xfrm>
            <a:off x="6402968" y="1975742"/>
            <a:ext cx="4008580" cy="3509079"/>
            <a:chOff x="581892" y="2133601"/>
            <a:chExt cx="4008580" cy="3226759"/>
          </a:xfrm>
        </p:grpSpPr>
        <p:grpSp>
          <p:nvGrpSpPr>
            <p:cNvPr id="25" name="Group 24">
              <a:extLst>
                <a:ext uri="{FF2B5EF4-FFF2-40B4-BE49-F238E27FC236}">
                  <a16:creationId xmlns:a16="http://schemas.microsoft.com/office/drawing/2014/main" id="{C62A06C6-728F-B67A-434B-BCAD396A1E7A}"/>
                </a:ext>
              </a:extLst>
            </p:cNvPr>
            <p:cNvGrpSpPr/>
            <p:nvPr/>
          </p:nvGrpSpPr>
          <p:grpSpPr>
            <a:xfrm>
              <a:off x="581892" y="2133601"/>
              <a:ext cx="4008580" cy="3226759"/>
              <a:chOff x="905163" y="2133601"/>
              <a:chExt cx="4008580" cy="3226759"/>
            </a:xfrm>
          </p:grpSpPr>
          <p:sp>
            <p:nvSpPr>
              <p:cNvPr id="27" name="Rectangle 26">
                <a:extLst>
                  <a:ext uri="{FF2B5EF4-FFF2-40B4-BE49-F238E27FC236}">
                    <a16:creationId xmlns:a16="http://schemas.microsoft.com/office/drawing/2014/main" id="{A33B721B-E0BC-485F-70F2-36B2EEE2278E}"/>
                  </a:ext>
                </a:extLst>
              </p:cNvPr>
              <p:cNvSpPr/>
              <p:nvPr/>
            </p:nvSpPr>
            <p:spPr>
              <a:xfrm>
                <a:off x="905163" y="2133601"/>
                <a:ext cx="400858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t>Objective</a:t>
                </a:r>
              </a:p>
            </p:txBody>
          </p:sp>
          <p:sp>
            <p:nvSpPr>
              <p:cNvPr id="28" name="Rectangle 27">
                <a:extLst>
                  <a:ext uri="{FF2B5EF4-FFF2-40B4-BE49-F238E27FC236}">
                    <a16:creationId xmlns:a16="http://schemas.microsoft.com/office/drawing/2014/main" id="{2FDFFF88-4329-0AD5-8EA2-EE54ADAF4450}"/>
                  </a:ext>
                </a:extLst>
              </p:cNvPr>
              <p:cNvSpPr/>
              <p:nvPr/>
            </p:nvSpPr>
            <p:spPr>
              <a:xfrm>
                <a:off x="905163" y="2641601"/>
                <a:ext cx="4008580" cy="271875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TextBox 25">
              <a:extLst>
                <a:ext uri="{FF2B5EF4-FFF2-40B4-BE49-F238E27FC236}">
                  <a16:creationId xmlns:a16="http://schemas.microsoft.com/office/drawing/2014/main" id="{B2EB3CA0-2E48-764F-9471-02F59149A74B}"/>
                </a:ext>
              </a:extLst>
            </p:cNvPr>
            <p:cNvSpPr txBox="1"/>
            <p:nvPr/>
          </p:nvSpPr>
          <p:spPr>
            <a:xfrm>
              <a:off x="655782" y="2743200"/>
              <a:ext cx="3934690" cy="2122610"/>
            </a:xfrm>
            <a:prstGeom prst="rect">
              <a:avLst/>
            </a:prstGeom>
            <a:noFill/>
          </p:spPr>
          <p:txBody>
            <a:bodyPr wrap="square" rtlCol="0">
              <a:spAutoFit/>
            </a:bodyPr>
            <a:lstStyle/>
            <a:p>
              <a:r>
                <a:rPr lang="en-US" dirty="0"/>
                <a:t>To achieve </a:t>
              </a:r>
              <a:r>
                <a:rPr lang="en-US" b="1" dirty="0">
                  <a:solidFill>
                    <a:srgbClr val="4F47AB"/>
                  </a:solidFill>
                </a:rPr>
                <a:t>superior investment returns</a:t>
              </a:r>
              <a:r>
                <a:rPr lang="en-US" dirty="0"/>
                <a:t>, while </a:t>
              </a:r>
              <a:r>
                <a:rPr lang="en-US" b="1" dirty="0">
                  <a:solidFill>
                    <a:srgbClr val="4F47AB"/>
                  </a:solidFill>
                </a:rPr>
                <a:t>preserving capital</a:t>
              </a:r>
              <a:r>
                <a:rPr lang="en-US" dirty="0"/>
                <a:t>, by investing in a concentrated, limited number of equity securities domiciled in the U.S. </a:t>
              </a:r>
            </a:p>
            <a:p>
              <a:endParaRPr lang="en-US" dirty="0"/>
            </a:p>
            <a:p>
              <a:r>
                <a:rPr lang="en-US" dirty="0"/>
                <a:t>To </a:t>
              </a:r>
              <a:r>
                <a:rPr lang="en-US" b="1" dirty="0">
                  <a:solidFill>
                    <a:srgbClr val="4F47AB"/>
                  </a:solidFill>
                </a:rPr>
                <a:t>balance</a:t>
              </a:r>
              <a:r>
                <a:rPr lang="en-US" dirty="0">
                  <a:solidFill>
                    <a:srgbClr val="4F47AB"/>
                  </a:solidFill>
                </a:rPr>
                <a:t> </a:t>
              </a:r>
              <a:r>
                <a:rPr lang="en-US" dirty="0"/>
                <a:t>the portfolio with a smaller percentage of less concentrated </a:t>
              </a:r>
              <a:r>
                <a:rPr lang="en-US" b="1" dirty="0">
                  <a:solidFill>
                    <a:srgbClr val="4F47AB"/>
                  </a:solidFill>
                </a:rPr>
                <a:t>short positions</a:t>
              </a:r>
              <a:r>
                <a:rPr lang="en-US" dirty="0"/>
                <a:t>, also primarily in the U.S.</a:t>
              </a:r>
            </a:p>
          </p:txBody>
        </p:sp>
      </p:grpSp>
      <p:cxnSp>
        <p:nvCxnSpPr>
          <p:cNvPr id="33" name="Straight Connector 32">
            <a:extLst>
              <a:ext uri="{FF2B5EF4-FFF2-40B4-BE49-F238E27FC236}">
                <a16:creationId xmlns:a16="http://schemas.microsoft.com/office/drawing/2014/main" id="{8DAC6355-90D9-7E2A-5BC7-2EEFDC5A5A6A}"/>
              </a:ext>
            </a:extLst>
          </p:cNvPr>
          <p:cNvCxnSpPr/>
          <p:nvPr/>
        </p:nvCxnSpPr>
        <p:spPr>
          <a:xfrm>
            <a:off x="2272145" y="1459345"/>
            <a:ext cx="1376219" cy="0"/>
          </a:xfrm>
          <a:prstGeom prst="line">
            <a:avLst/>
          </a:prstGeom>
        </p:spPr>
        <p:style>
          <a:lnRef idx="2">
            <a:schemeClr val="accent1"/>
          </a:lnRef>
          <a:fillRef idx="0">
            <a:schemeClr val="accent1"/>
          </a:fillRef>
          <a:effectRef idx="1">
            <a:schemeClr val="accent1"/>
          </a:effectRef>
          <a:fontRef idx="minor">
            <a:schemeClr val="tx1"/>
          </a:fontRef>
        </p:style>
      </p:cxnSp>
      <p:sp>
        <p:nvSpPr>
          <p:cNvPr id="35" name="Slide Number Placeholder 34">
            <a:extLst>
              <a:ext uri="{FF2B5EF4-FFF2-40B4-BE49-F238E27FC236}">
                <a16:creationId xmlns:a16="http://schemas.microsoft.com/office/drawing/2014/main" id="{CD3F5263-2EAE-8F64-D992-6BE902792BB7}"/>
              </a:ext>
            </a:extLst>
          </p:cNvPr>
          <p:cNvSpPr>
            <a:spLocks noGrp="1"/>
          </p:cNvSpPr>
          <p:nvPr>
            <p:ph type="sldNum" sz="quarter" idx="12"/>
          </p:nvPr>
        </p:nvSpPr>
        <p:spPr/>
        <p:txBody>
          <a:bodyPr/>
          <a:lstStyle/>
          <a:p>
            <a:fld id="{54BA9F14-B301-4F04-8D7A-6D25782FD8FF}" type="slidenum">
              <a:rPr lang="en-US" smtClean="0"/>
              <a:t>2</a:t>
            </a:fld>
            <a:endParaRPr lang="en-US"/>
          </a:p>
        </p:txBody>
      </p:sp>
    </p:spTree>
    <p:extLst>
      <p:ext uri="{BB962C8B-B14F-4D97-AF65-F5344CB8AC3E}">
        <p14:creationId xmlns:p14="http://schemas.microsoft.com/office/powerpoint/2010/main" val="19043026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DE43F-718E-974D-7776-7DFE08AAB191}"/>
              </a:ext>
            </a:extLst>
          </p:cNvPr>
          <p:cNvSpPr>
            <a:spLocks noGrp="1"/>
          </p:cNvSpPr>
          <p:nvPr>
            <p:ph type="ctrTitle"/>
          </p:nvPr>
        </p:nvSpPr>
        <p:spPr/>
        <p:txBody>
          <a:bodyPr/>
          <a:lstStyle/>
          <a:p>
            <a:r>
              <a:rPr lang="en-US" dirty="0"/>
              <a:t>Meet the Principals</a:t>
            </a:r>
          </a:p>
        </p:txBody>
      </p:sp>
      <p:sp>
        <p:nvSpPr>
          <p:cNvPr id="9" name="Content Placeholder 8">
            <a:extLst>
              <a:ext uri="{FF2B5EF4-FFF2-40B4-BE49-F238E27FC236}">
                <a16:creationId xmlns:a16="http://schemas.microsoft.com/office/drawing/2014/main" id="{AEE793D3-6B1A-DB6A-C238-3615BB545734}"/>
              </a:ext>
            </a:extLst>
          </p:cNvPr>
          <p:cNvSpPr>
            <a:spLocks noGrp="1"/>
          </p:cNvSpPr>
          <p:nvPr>
            <p:ph type="subTitle" idx="1"/>
          </p:nvPr>
        </p:nvSpPr>
        <p:spPr>
          <a:xfrm>
            <a:off x="2927519" y="1825625"/>
            <a:ext cx="9144000" cy="4376867"/>
          </a:xfrm>
        </p:spPr>
        <p:txBody>
          <a:bodyPr>
            <a:normAutofit/>
          </a:bodyPr>
          <a:lstStyle/>
          <a:p>
            <a:pPr marL="0" indent="0">
              <a:buNone/>
            </a:pPr>
            <a:r>
              <a:rPr lang="en-US" dirty="0"/>
              <a:t>Michael is the chief architect of Fourth Ward’s investment strategy and brings a long track record of success. He was the co-founder of Seminole Management Co, Inc., a long-short equity hedge fund. As the Chief Investment Officer Mike successfully steered Seminole through both bull and bear markets, focusing on capital preservation during downturns. Since inception through August 2019, Seminole had gross annualized returns of 19.5% before fees, including a +1.8% gross return in 2008 when the S&amp;P 500 was down 37%. He led Seminole to positive returns in 21 out of 23 years. Seminole peak assets totaled over $3 billion.</a:t>
            </a:r>
          </a:p>
        </p:txBody>
      </p:sp>
      <p:sp>
        <p:nvSpPr>
          <p:cNvPr id="14" name="Slide Number Placeholder 13">
            <a:extLst>
              <a:ext uri="{FF2B5EF4-FFF2-40B4-BE49-F238E27FC236}">
                <a16:creationId xmlns:a16="http://schemas.microsoft.com/office/drawing/2014/main" id="{8009ABA4-85B4-DAD2-E4E1-1765AB7BC411}"/>
              </a:ext>
            </a:extLst>
          </p:cNvPr>
          <p:cNvSpPr>
            <a:spLocks noGrp="1"/>
          </p:cNvSpPr>
          <p:nvPr>
            <p:ph type="sldNum" sz="quarter" idx="12"/>
          </p:nvPr>
        </p:nvSpPr>
        <p:spPr/>
        <p:txBody>
          <a:bodyPr/>
          <a:lstStyle/>
          <a:p>
            <a:fld id="{54BA9F14-B301-4F04-8D7A-6D25782FD8FF}" type="slidenum">
              <a:rPr lang="en-US" smtClean="0"/>
              <a:t>3</a:t>
            </a:fld>
            <a:endParaRPr lang="en-US"/>
          </a:p>
        </p:txBody>
      </p:sp>
      <p:pic>
        <p:nvPicPr>
          <p:cNvPr id="11" name="Content Placeholder 10">
            <a:extLst>
              <a:ext uri="{FF2B5EF4-FFF2-40B4-BE49-F238E27FC236}">
                <a16:creationId xmlns:a16="http://schemas.microsoft.com/office/drawing/2014/main" id="{A8C20F8B-52DE-98F8-15B6-5999C624FCA4}"/>
              </a:ext>
            </a:extLst>
          </p:cNvPr>
          <p:cNvPicPr>
            <a:picLocks noGrp="1" noChangeAspect="1"/>
          </p:cNvPicPr>
          <p:nvPr>
            <p:ph sz="half" idx="4294967295"/>
          </p:nvPr>
        </p:nvPicPr>
        <p:blipFill>
          <a:blip r:embed="rId2">
            <a:extLst>
              <a:ext uri="{28A0092B-C50C-407E-A947-70E740481C1C}">
                <a14:useLocalDpi xmlns:a14="http://schemas.microsoft.com/office/drawing/2010/main" val="0"/>
              </a:ext>
            </a:extLst>
          </a:blip>
          <a:stretch>
            <a:fillRect/>
          </a:stretch>
        </p:blipFill>
        <p:spPr>
          <a:xfrm>
            <a:off x="120481" y="1825625"/>
            <a:ext cx="2839773" cy="2838738"/>
          </a:xfrm>
        </p:spPr>
      </p:pic>
      <p:cxnSp>
        <p:nvCxnSpPr>
          <p:cNvPr id="4" name="Straight Connector 3">
            <a:extLst>
              <a:ext uri="{FF2B5EF4-FFF2-40B4-BE49-F238E27FC236}">
                <a16:creationId xmlns:a16="http://schemas.microsoft.com/office/drawing/2014/main" id="{EA853387-191A-0CFD-151F-04DE2EB8B192}"/>
              </a:ext>
            </a:extLst>
          </p:cNvPr>
          <p:cNvCxnSpPr/>
          <p:nvPr/>
        </p:nvCxnSpPr>
        <p:spPr>
          <a:xfrm>
            <a:off x="2272145" y="1459345"/>
            <a:ext cx="1376219"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220334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ABB89B-6D83-ADEF-EEA7-20A37CA3F4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A8B002-1012-CF98-5492-1B8D40B18159}"/>
              </a:ext>
            </a:extLst>
          </p:cNvPr>
          <p:cNvSpPr>
            <a:spLocks noGrp="1"/>
          </p:cNvSpPr>
          <p:nvPr>
            <p:ph type="ctrTitle"/>
          </p:nvPr>
        </p:nvSpPr>
        <p:spPr/>
        <p:txBody>
          <a:bodyPr/>
          <a:lstStyle/>
          <a:p>
            <a:r>
              <a:rPr lang="en-US" dirty="0"/>
              <a:t>Meet the Principals</a:t>
            </a:r>
          </a:p>
        </p:txBody>
      </p:sp>
      <p:sp>
        <p:nvSpPr>
          <p:cNvPr id="9" name="Content Placeholder 8">
            <a:extLst>
              <a:ext uri="{FF2B5EF4-FFF2-40B4-BE49-F238E27FC236}">
                <a16:creationId xmlns:a16="http://schemas.microsoft.com/office/drawing/2014/main" id="{B22D1222-3076-D49B-E461-D883165664FB}"/>
              </a:ext>
            </a:extLst>
          </p:cNvPr>
          <p:cNvSpPr>
            <a:spLocks noGrp="1"/>
          </p:cNvSpPr>
          <p:nvPr>
            <p:ph type="subTitle" idx="1"/>
          </p:nvPr>
        </p:nvSpPr>
        <p:spPr/>
        <p:txBody>
          <a:bodyPr>
            <a:normAutofit lnSpcReduction="10000"/>
          </a:bodyPr>
          <a:lstStyle/>
          <a:p>
            <a:pPr marL="0" indent="0" fontAlgn="base">
              <a:spcAft>
                <a:spcPts val="1500"/>
              </a:spcAft>
              <a:buNone/>
            </a:pPr>
            <a:r>
              <a:rPr lang="en-US" dirty="0">
                <a:solidFill>
                  <a:srgbClr val="262626"/>
                </a:solidFill>
              </a:rPr>
              <a:t>Beth Reynolds is a seasoned financial services professional with 30+ years of analytical and portfolio management experience.</a:t>
            </a:r>
          </a:p>
          <a:p>
            <a:pPr marL="0" indent="0" fontAlgn="base">
              <a:spcAft>
                <a:spcPts val="1500"/>
              </a:spcAft>
              <a:buNone/>
            </a:pPr>
            <a:r>
              <a:rPr lang="en-US" dirty="0">
                <a:solidFill>
                  <a:srgbClr val="262626"/>
                </a:solidFill>
              </a:rPr>
              <a:t>Early in Beth’s career she was at Moody’s Investors Service where she rated housing and student loan debt. In 2000, Beth joined Seminole Capital, a long - short hedge fund, under the leadership of Mike Messner, where she was until 2019. There she held numerous roles including Chief Compliance Officer and ending her career there as Portfolio Manager. Post Seminole Capital in 2018, Beth has supported Mike Messner with his teaching at the Scheller School of Business.</a:t>
            </a:r>
          </a:p>
          <a:p>
            <a:endParaRPr lang="en-US" dirty="0"/>
          </a:p>
        </p:txBody>
      </p:sp>
      <p:sp>
        <p:nvSpPr>
          <p:cNvPr id="14" name="Slide Number Placeholder 13">
            <a:extLst>
              <a:ext uri="{FF2B5EF4-FFF2-40B4-BE49-F238E27FC236}">
                <a16:creationId xmlns:a16="http://schemas.microsoft.com/office/drawing/2014/main" id="{526C19EA-BBA2-8A99-EC1F-5313965ADDCA}"/>
              </a:ext>
            </a:extLst>
          </p:cNvPr>
          <p:cNvSpPr>
            <a:spLocks noGrp="1"/>
          </p:cNvSpPr>
          <p:nvPr>
            <p:ph type="sldNum" sz="quarter" idx="12"/>
          </p:nvPr>
        </p:nvSpPr>
        <p:spPr/>
        <p:txBody>
          <a:bodyPr/>
          <a:lstStyle/>
          <a:p>
            <a:fld id="{54BA9F14-B301-4F04-8D7A-6D25782FD8FF}" type="slidenum">
              <a:rPr lang="en-US" smtClean="0"/>
              <a:t>4</a:t>
            </a:fld>
            <a:endParaRPr lang="en-US"/>
          </a:p>
        </p:txBody>
      </p:sp>
      <p:pic>
        <p:nvPicPr>
          <p:cNvPr id="11" name="Content Placeholder 10">
            <a:extLst>
              <a:ext uri="{FF2B5EF4-FFF2-40B4-BE49-F238E27FC236}">
                <a16:creationId xmlns:a16="http://schemas.microsoft.com/office/drawing/2014/main" id="{F2EFF1DC-0D5A-564F-748B-ED9E3A26E231}"/>
              </a:ext>
            </a:extLst>
          </p:cNvPr>
          <p:cNvPicPr>
            <a:picLocks noGrp="1" noChangeAspect="1"/>
          </p:cNvPicPr>
          <p:nvPr>
            <p:ph sz="half" idx="4294967295"/>
          </p:nvPr>
        </p:nvPicPr>
        <p:blipFill>
          <a:blip r:embed="rId2">
            <a:extLst>
              <a:ext uri="{28A0092B-C50C-407E-A947-70E740481C1C}">
                <a14:useLocalDpi xmlns:a14="http://schemas.microsoft.com/office/drawing/2010/main" val="0"/>
              </a:ext>
            </a:extLst>
          </a:blip>
          <a:stretch>
            <a:fillRect/>
          </a:stretch>
        </p:blipFill>
        <p:spPr>
          <a:xfrm>
            <a:off x="209381" y="2166993"/>
            <a:ext cx="1611313" cy="2590800"/>
          </a:xfrm>
        </p:spPr>
      </p:pic>
      <p:cxnSp>
        <p:nvCxnSpPr>
          <p:cNvPr id="4" name="Straight Connector 3">
            <a:extLst>
              <a:ext uri="{FF2B5EF4-FFF2-40B4-BE49-F238E27FC236}">
                <a16:creationId xmlns:a16="http://schemas.microsoft.com/office/drawing/2014/main" id="{38570C4B-B9DA-8141-5895-EAB3116FCE4A}"/>
              </a:ext>
            </a:extLst>
          </p:cNvPr>
          <p:cNvCxnSpPr/>
          <p:nvPr/>
        </p:nvCxnSpPr>
        <p:spPr>
          <a:xfrm>
            <a:off x="2272145" y="1459345"/>
            <a:ext cx="1376219"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86863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C253FAC-423F-FEF9-A991-878A63E5B69D}"/>
              </a:ext>
            </a:extLst>
          </p:cNvPr>
          <p:cNvSpPr>
            <a:spLocks noGrp="1"/>
          </p:cNvSpPr>
          <p:nvPr>
            <p:ph type="title"/>
          </p:nvPr>
        </p:nvSpPr>
        <p:spPr/>
        <p:txBody>
          <a:bodyPr/>
          <a:lstStyle/>
          <a:p>
            <a:r>
              <a:rPr lang="en-US" dirty="0"/>
              <a:t>Our Performance - Seminole</a:t>
            </a:r>
          </a:p>
        </p:txBody>
      </p:sp>
      <p:cxnSp>
        <p:nvCxnSpPr>
          <p:cNvPr id="7" name="Straight Connector 6">
            <a:extLst>
              <a:ext uri="{FF2B5EF4-FFF2-40B4-BE49-F238E27FC236}">
                <a16:creationId xmlns:a16="http://schemas.microsoft.com/office/drawing/2014/main" id="{21F59E88-AC78-E32C-9186-49975C23F403}"/>
              </a:ext>
            </a:extLst>
          </p:cNvPr>
          <p:cNvCxnSpPr/>
          <p:nvPr/>
        </p:nvCxnSpPr>
        <p:spPr>
          <a:xfrm>
            <a:off x="2272145" y="1459345"/>
            <a:ext cx="1376219" cy="0"/>
          </a:xfrm>
          <a:prstGeom prst="line">
            <a:avLst/>
          </a:prstGeom>
        </p:spPr>
        <p:style>
          <a:lnRef idx="2">
            <a:schemeClr val="accent1"/>
          </a:lnRef>
          <a:fillRef idx="0">
            <a:schemeClr val="accent1"/>
          </a:fillRef>
          <a:effectRef idx="1">
            <a:schemeClr val="accent1"/>
          </a:effectRef>
          <a:fontRef idx="minor">
            <a:schemeClr val="tx1"/>
          </a:fontRef>
        </p:style>
      </p:cxnSp>
      <p:pic>
        <p:nvPicPr>
          <p:cNvPr id="8" name="Picture 1">
            <a:extLst>
              <a:ext uri="{FF2B5EF4-FFF2-40B4-BE49-F238E27FC236}">
                <a16:creationId xmlns:a16="http://schemas.microsoft.com/office/drawing/2014/main" id="{8A38BF5B-C225-7F05-A155-89B7A01ED8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0267" y="1459345"/>
            <a:ext cx="8610598" cy="511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Slide Number Placeholder 10">
            <a:extLst>
              <a:ext uri="{FF2B5EF4-FFF2-40B4-BE49-F238E27FC236}">
                <a16:creationId xmlns:a16="http://schemas.microsoft.com/office/drawing/2014/main" id="{D5249F81-F0A6-384E-1C66-92CC6F409F39}"/>
              </a:ext>
            </a:extLst>
          </p:cNvPr>
          <p:cNvSpPr>
            <a:spLocks noGrp="1"/>
          </p:cNvSpPr>
          <p:nvPr>
            <p:ph type="sldNum" sz="quarter" idx="12"/>
          </p:nvPr>
        </p:nvSpPr>
        <p:spPr/>
        <p:txBody>
          <a:bodyPr/>
          <a:lstStyle/>
          <a:p>
            <a:fld id="{54BA9F14-B301-4F04-8D7A-6D25782FD8FF}" type="slidenum">
              <a:rPr lang="en-US" smtClean="0"/>
              <a:t>5</a:t>
            </a:fld>
            <a:endParaRPr lang="en-US"/>
          </a:p>
        </p:txBody>
      </p:sp>
    </p:spTree>
    <p:extLst>
      <p:ext uri="{BB962C8B-B14F-4D97-AF65-F5344CB8AC3E}">
        <p14:creationId xmlns:p14="http://schemas.microsoft.com/office/powerpoint/2010/main" val="15944214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CAE73-08AA-C633-233B-02A8972612EC}"/>
              </a:ext>
            </a:extLst>
          </p:cNvPr>
          <p:cNvSpPr>
            <a:spLocks noGrp="1"/>
          </p:cNvSpPr>
          <p:nvPr>
            <p:ph type="title"/>
          </p:nvPr>
        </p:nvSpPr>
        <p:spPr/>
        <p:txBody>
          <a:bodyPr/>
          <a:lstStyle/>
          <a:p>
            <a:r>
              <a:rPr lang="en-US" dirty="0"/>
              <a:t>Up/Down Capture – Seminole Capital Partners, L.P.</a:t>
            </a:r>
          </a:p>
        </p:txBody>
      </p:sp>
      <p:pic>
        <p:nvPicPr>
          <p:cNvPr id="6" name="Picture 5">
            <a:extLst>
              <a:ext uri="{FF2B5EF4-FFF2-40B4-BE49-F238E27FC236}">
                <a16:creationId xmlns:a16="http://schemas.microsoft.com/office/drawing/2014/main" id="{1F7CE48C-7D2C-94C4-D9EA-F7AD0E5C16BC}"/>
              </a:ext>
            </a:extLst>
          </p:cNvPr>
          <p:cNvPicPr>
            <a:picLocks noChangeAspect="1"/>
          </p:cNvPicPr>
          <p:nvPr/>
        </p:nvPicPr>
        <p:blipFill>
          <a:blip r:embed="rId2"/>
          <a:stretch>
            <a:fillRect/>
          </a:stretch>
        </p:blipFill>
        <p:spPr>
          <a:xfrm>
            <a:off x="1988270" y="1545087"/>
            <a:ext cx="8215459" cy="4381578"/>
          </a:xfrm>
          <a:prstGeom prst="rect">
            <a:avLst/>
          </a:prstGeom>
        </p:spPr>
      </p:pic>
      <p:cxnSp>
        <p:nvCxnSpPr>
          <p:cNvPr id="7" name="Straight Connector 6">
            <a:extLst>
              <a:ext uri="{FF2B5EF4-FFF2-40B4-BE49-F238E27FC236}">
                <a16:creationId xmlns:a16="http://schemas.microsoft.com/office/drawing/2014/main" id="{0C7F63B2-CEE3-FE26-AC20-8FE8911C34E3}"/>
              </a:ext>
            </a:extLst>
          </p:cNvPr>
          <p:cNvCxnSpPr/>
          <p:nvPr/>
        </p:nvCxnSpPr>
        <p:spPr>
          <a:xfrm>
            <a:off x="2272145" y="1459345"/>
            <a:ext cx="1376219" cy="0"/>
          </a:xfrm>
          <a:prstGeom prst="line">
            <a:avLst/>
          </a:prstGeom>
        </p:spPr>
        <p:style>
          <a:lnRef idx="2">
            <a:schemeClr val="accent1"/>
          </a:lnRef>
          <a:fillRef idx="0">
            <a:schemeClr val="accent1"/>
          </a:fillRef>
          <a:effectRef idx="1">
            <a:schemeClr val="accent1"/>
          </a:effectRef>
          <a:fontRef idx="minor">
            <a:schemeClr val="tx1"/>
          </a:fontRef>
        </p:style>
      </p:cxnSp>
      <p:sp>
        <p:nvSpPr>
          <p:cNvPr id="10" name="Slide Number Placeholder 9">
            <a:extLst>
              <a:ext uri="{FF2B5EF4-FFF2-40B4-BE49-F238E27FC236}">
                <a16:creationId xmlns:a16="http://schemas.microsoft.com/office/drawing/2014/main" id="{F898DFC3-AAD9-1ABA-42F6-264B2B1FCA23}"/>
              </a:ext>
            </a:extLst>
          </p:cNvPr>
          <p:cNvSpPr>
            <a:spLocks noGrp="1"/>
          </p:cNvSpPr>
          <p:nvPr>
            <p:ph type="sldNum" sz="quarter" idx="12"/>
          </p:nvPr>
        </p:nvSpPr>
        <p:spPr/>
        <p:txBody>
          <a:bodyPr/>
          <a:lstStyle/>
          <a:p>
            <a:fld id="{54BA9F14-B301-4F04-8D7A-6D25782FD8FF}" type="slidenum">
              <a:rPr lang="en-US" smtClean="0"/>
              <a:t>6</a:t>
            </a:fld>
            <a:endParaRPr lang="en-US"/>
          </a:p>
        </p:txBody>
      </p:sp>
    </p:spTree>
    <p:extLst>
      <p:ext uri="{BB962C8B-B14F-4D97-AF65-F5344CB8AC3E}">
        <p14:creationId xmlns:p14="http://schemas.microsoft.com/office/powerpoint/2010/main" val="38207259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8CD40-66BC-C3EE-17AC-DF3E0FC23A22}"/>
              </a:ext>
            </a:extLst>
          </p:cNvPr>
          <p:cNvSpPr>
            <a:spLocks noGrp="1"/>
          </p:cNvSpPr>
          <p:nvPr>
            <p:ph type="title"/>
          </p:nvPr>
        </p:nvSpPr>
        <p:spPr/>
        <p:txBody>
          <a:bodyPr/>
          <a:lstStyle/>
          <a:p>
            <a:r>
              <a:rPr lang="en-US" dirty="0"/>
              <a:t>Fund Incubation &amp; Platform Build Out</a:t>
            </a:r>
          </a:p>
        </p:txBody>
      </p:sp>
      <p:sp>
        <p:nvSpPr>
          <p:cNvPr id="4" name="Slide Number Placeholder 3">
            <a:extLst>
              <a:ext uri="{FF2B5EF4-FFF2-40B4-BE49-F238E27FC236}">
                <a16:creationId xmlns:a16="http://schemas.microsoft.com/office/drawing/2014/main" id="{AA838FD9-9A4E-C9D0-26DD-1C9CDD304CB0}"/>
              </a:ext>
            </a:extLst>
          </p:cNvPr>
          <p:cNvSpPr>
            <a:spLocks noGrp="1"/>
          </p:cNvSpPr>
          <p:nvPr>
            <p:ph type="sldNum" sz="quarter" idx="12"/>
          </p:nvPr>
        </p:nvSpPr>
        <p:spPr/>
        <p:txBody>
          <a:bodyPr/>
          <a:lstStyle/>
          <a:p>
            <a:fld id="{54BA9F14-B301-4F04-8D7A-6D25782FD8FF}" type="slidenum">
              <a:rPr lang="en-US" smtClean="0"/>
              <a:t>7</a:t>
            </a:fld>
            <a:endParaRPr lang="en-US"/>
          </a:p>
        </p:txBody>
      </p:sp>
      <p:grpSp>
        <p:nvGrpSpPr>
          <p:cNvPr id="78" name="Group 77">
            <a:extLst>
              <a:ext uri="{FF2B5EF4-FFF2-40B4-BE49-F238E27FC236}">
                <a16:creationId xmlns:a16="http://schemas.microsoft.com/office/drawing/2014/main" id="{0963BE5D-C337-1E95-C30B-854662143FD4}"/>
              </a:ext>
            </a:extLst>
          </p:cNvPr>
          <p:cNvGrpSpPr/>
          <p:nvPr/>
        </p:nvGrpSpPr>
        <p:grpSpPr>
          <a:xfrm>
            <a:off x="751573" y="2448906"/>
            <a:ext cx="10360811" cy="4023259"/>
            <a:chOff x="1110800" y="2051939"/>
            <a:chExt cx="10360811" cy="4023259"/>
          </a:xfrm>
        </p:grpSpPr>
        <p:grpSp>
          <p:nvGrpSpPr>
            <p:cNvPr id="38" name="Group 37">
              <a:extLst>
                <a:ext uri="{FF2B5EF4-FFF2-40B4-BE49-F238E27FC236}">
                  <a16:creationId xmlns:a16="http://schemas.microsoft.com/office/drawing/2014/main" id="{6504C4B2-92B7-AF82-DC0E-06C81A71E597}"/>
                </a:ext>
              </a:extLst>
            </p:cNvPr>
            <p:cNvGrpSpPr/>
            <p:nvPr/>
          </p:nvGrpSpPr>
          <p:grpSpPr>
            <a:xfrm>
              <a:off x="1123392" y="3599990"/>
              <a:ext cx="10124657" cy="878305"/>
              <a:chOff x="1620077" y="3428996"/>
              <a:chExt cx="9309644" cy="878305"/>
            </a:xfrm>
          </p:grpSpPr>
          <p:grpSp>
            <p:nvGrpSpPr>
              <p:cNvPr id="25" name="Group 24">
                <a:extLst>
                  <a:ext uri="{FF2B5EF4-FFF2-40B4-BE49-F238E27FC236}">
                    <a16:creationId xmlns:a16="http://schemas.microsoft.com/office/drawing/2014/main" id="{A3F8FE51-BE02-F6D6-DA42-E2157E44ECE8}"/>
                  </a:ext>
                </a:extLst>
              </p:cNvPr>
              <p:cNvGrpSpPr/>
              <p:nvPr/>
            </p:nvGrpSpPr>
            <p:grpSpPr>
              <a:xfrm>
                <a:off x="1620077" y="3428996"/>
                <a:ext cx="1861931" cy="878301"/>
                <a:chOff x="1550502" y="3112071"/>
                <a:chExt cx="1861931" cy="878301"/>
              </a:xfrm>
            </p:grpSpPr>
            <p:sp>
              <p:nvSpPr>
                <p:cNvPr id="18" name="Arrow: Chevron 17">
                  <a:extLst>
                    <a:ext uri="{FF2B5EF4-FFF2-40B4-BE49-F238E27FC236}">
                      <a16:creationId xmlns:a16="http://schemas.microsoft.com/office/drawing/2014/main" id="{080BB18E-CE16-8DB9-33B4-6C8AF9569FAD}"/>
                    </a:ext>
                  </a:extLst>
                </p:cNvPr>
                <p:cNvSpPr/>
                <p:nvPr/>
              </p:nvSpPr>
              <p:spPr>
                <a:xfrm>
                  <a:off x="1550502" y="3112071"/>
                  <a:ext cx="1861931" cy="878301"/>
                </a:xfrm>
                <a:prstGeom prst="chevron">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4" name="Oval 23">
                  <a:extLst>
                    <a:ext uri="{FF2B5EF4-FFF2-40B4-BE49-F238E27FC236}">
                      <a16:creationId xmlns:a16="http://schemas.microsoft.com/office/drawing/2014/main" id="{9B19238E-4331-2EFE-B957-EA3350782A9E}"/>
                    </a:ext>
                  </a:extLst>
                </p:cNvPr>
                <p:cNvSpPr/>
                <p:nvPr/>
              </p:nvSpPr>
              <p:spPr>
                <a:xfrm>
                  <a:off x="2243795" y="3322282"/>
                  <a:ext cx="411988" cy="445395"/>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 name="Group 25">
                <a:extLst>
                  <a:ext uri="{FF2B5EF4-FFF2-40B4-BE49-F238E27FC236}">
                    <a16:creationId xmlns:a16="http://schemas.microsoft.com/office/drawing/2014/main" id="{947FFADF-1386-3836-8AC1-CE13B5EBE1A3}"/>
                  </a:ext>
                </a:extLst>
              </p:cNvPr>
              <p:cNvGrpSpPr/>
              <p:nvPr/>
            </p:nvGrpSpPr>
            <p:grpSpPr>
              <a:xfrm>
                <a:off x="3482006" y="3429000"/>
                <a:ext cx="1861931" cy="878301"/>
                <a:chOff x="1550502" y="3112071"/>
                <a:chExt cx="1861931" cy="878301"/>
              </a:xfrm>
            </p:grpSpPr>
            <p:sp>
              <p:nvSpPr>
                <p:cNvPr id="27" name="Arrow: Chevron 26">
                  <a:extLst>
                    <a:ext uri="{FF2B5EF4-FFF2-40B4-BE49-F238E27FC236}">
                      <a16:creationId xmlns:a16="http://schemas.microsoft.com/office/drawing/2014/main" id="{8019F7EC-D51F-3866-FDC6-DA1E7498A18D}"/>
                    </a:ext>
                  </a:extLst>
                </p:cNvPr>
                <p:cNvSpPr/>
                <p:nvPr/>
              </p:nvSpPr>
              <p:spPr>
                <a:xfrm>
                  <a:off x="1550502" y="3112071"/>
                  <a:ext cx="1861931" cy="878301"/>
                </a:xfrm>
                <a:prstGeom prst="chevron">
                  <a:avLst/>
                </a:prstGeom>
                <a:solidFill>
                  <a:schemeClr val="accent1">
                    <a:lumMod val="60000"/>
                    <a:lumOff val="40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8" name="Oval 27">
                  <a:extLst>
                    <a:ext uri="{FF2B5EF4-FFF2-40B4-BE49-F238E27FC236}">
                      <a16:creationId xmlns:a16="http://schemas.microsoft.com/office/drawing/2014/main" id="{E70A925D-4239-4B92-4EDB-00AC27EA1C2C}"/>
                    </a:ext>
                  </a:extLst>
                </p:cNvPr>
                <p:cNvSpPr/>
                <p:nvPr/>
              </p:nvSpPr>
              <p:spPr>
                <a:xfrm>
                  <a:off x="2275471" y="3320947"/>
                  <a:ext cx="411988" cy="448056"/>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 name="Group 28">
                <a:extLst>
                  <a:ext uri="{FF2B5EF4-FFF2-40B4-BE49-F238E27FC236}">
                    <a16:creationId xmlns:a16="http://schemas.microsoft.com/office/drawing/2014/main" id="{894B617F-CA0E-A4DB-8E4F-C8F2EFEE15F5}"/>
                  </a:ext>
                </a:extLst>
              </p:cNvPr>
              <p:cNvGrpSpPr/>
              <p:nvPr/>
            </p:nvGrpSpPr>
            <p:grpSpPr>
              <a:xfrm>
                <a:off x="5343935" y="3428999"/>
                <a:ext cx="1861931" cy="878301"/>
                <a:chOff x="1550502" y="3112071"/>
                <a:chExt cx="1861931" cy="878301"/>
              </a:xfrm>
            </p:grpSpPr>
            <p:sp>
              <p:nvSpPr>
                <p:cNvPr id="30" name="Arrow: Chevron 29">
                  <a:extLst>
                    <a:ext uri="{FF2B5EF4-FFF2-40B4-BE49-F238E27FC236}">
                      <a16:creationId xmlns:a16="http://schemas.microsoft.com/office/drawing/2014/main" id="{43682A2C-E937-F14A-406F-28775ECBFA9E}"/>
                    </a:ext>
                  </a:extLst>
                </p:cNvPr>
                <p:cNvSpPr/>
                <p:nvPr/>
              </p:nvSpPr>
              <p:spPr>
                <a:xfrm>
                  <a:off x="1550502" y="3112071"/>
                  <a:ext cx="1861931" cy="878301"/>
                </a:xfrm>
                <a:prstGeom prst="chevron">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1" name="Oval 30">
                  <a:extLst>
                    <a:ext uri="{FF2B5EF4-FFF2-40B4-BE49-F238E27FC236}">
                      <a16:creationId xmlns:a16="http://schemas.microsoft.com/office/drawing/2014/main" id="{949D8C77-A7B6-3D49-8A36-7937292FC16A}"/>
                    </a:ext>
                  </a:extLst>
                </p:cNvPr>
                <p:cNvSpPr/>
                <p:nvPr/>
              </p:nvSpPr>
              <p:spPr>
                <a:xfrm>
                  <a:off x="2275473" y="3318289"/>
                  <a:ext cx="411988" cy="448056"/>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 name="Group 31">
                <a:extLst>
                  <a:ext uri="{FF2B5EF4-FFF2-40B4-BE49-F238E27FC236}">
                    <a16:creationId xmlns:a16="http://schemas.microsoft.com/office/drawing/2014/main" id="{8555942B-B4FD-E30D-3270-7055BD6ED7A6}"/>
                  </a:ext>
                </a:extLst>
              </p:cNvPr>
              <p:cNvGrpSpPr/>
              <p:nvPr/>
            </p:nvGrpSpPr>
            <p:grpSpPr>
              <a:xfrm>
                <a:off x="7205863" y="3428998"/>
                <a:ext cx="1861931" cy="878301"/>
                <a:chOff x="1550502" y="3112071"/>
                <a:chExt cx="1861931" cy="878301"/>
              </a:xfrm>
            </p:grpSpPr>
            <p:sp>
              <p:nvSpPr>
                <p:cNvPr id="33" name="Arrow: Chevron 32">
                  <a:extLst>
                    <a:ext uri="{FF2B5EF4-FFF2-40B4-BE49-F238E27FC236}">
                      <a16:creationId xmlns:a16="http://schemas.microsoft.com/office/drawing/2014/main" id="{AEA4ADBD-BFA1-46C7-98A0-5C8B49E2AA52}"/>
                    </a:ext>
                  </a:extLst>
                </p:cNvPr>
                <p:cNvSpPr/>
                <p:nvPr/>
              </p:nvSpPr>
              <p:spPr>
                <a:xfrm>
                  <a:off x="1550502" y="3112071"/>
                  <a:ext cx="1861931" cy="878301"/>
                </a:xfrm>
                <a:prstGeom prst="chevron">
                  <a:avLst/>
                </a:prstGeom>
                <a:solidFill>
                  <a:schemeClr val="accent1">
                    <a:lumMod val="60000"/>
                    <a:lumOff val="40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4" name="Oval 33">
                  <a:extLst>
                    <a:ext uri="{FF2B5EF4-FFF2-40B4-BE49-F238E27FC236}">
                      <a16:creationId xmlns:a16="http://schemas.microsoft.com/office/drawing/2014/main" id="{63454A29-99C3-0554-19FD-161E69BDF132}"/>
                    </a:ext>
                  </a:extLst>
                </p:cNvPr>
                <p:cNvSpPr/>
                <p:nvPr/>
              </p:nvSpPr>
              <p:spPr>
                <a:xfrm>
                  <a:off x="2275467" y="3327191"/>
                  <a:ext cx="411988" cy="448056"/>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5" name="Group 34">
                <a:extLst>
                  <a:ext uri="{FF2B5EF4-FFF2-40B4-BE49-F238E27FC236}">
                    <a16:creationId xmlns:a16="http://schemas.microsoft.com/office/drawing/2014/main" id="{FD312568-E0F1-5E01-E182-BBDF6DF9709F}"/>
                  </a:ext>
                </a:extLst>
              </p:cNvPr>
              <p:cNvGrpSpPr/>
              <p:nvPr/>
            </p:nvGrpSpPr>
            <p:grpSpPr>
              <a:xfrm>
                <a:off x="9067790" y="3428997"/>
                <a:ext cx="1861931" cy="878301"/>
                <a:chOff x="1550502" y="3112071"/>
                <a:chExt cx="1861931" cy="878301"/>
              </a:xfrm>
            </p:grpSpPr>
            <p:sp>
              <p:nvSpPr>
                <p:cNvPr id="36" name="Arrow: Chevron 35">
                  <a:extLst>
                    <a:ext uri="{FF2B5EF4-FFF2-40B4-BE49-F238E27FC236}">
                      <a16:creationId xmlns:a16="http://schemas.microsoft.com/office/drawing/2014/main" id="{8FE26F05-4BF6-6445-D0E8-CA1CF32EDA4A}"/>
                    </a:ext>
                  </a:extLst>
                </p:cNvPr>
                <p:cNvSpPr/>
                <p:nvPr/>
              </p:nvSpPr>
              <p:spPr>
                <a:xfrm>
                  <a:off x="1550502" y="3112071"/>
                  <a:ext cx="1861931" cy="878301"/>
                </a:xfrm>
                <a:prstGeom prst="chevron">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7" name="Oval 36">
                  <a:extLst>
                    <a:ext uri="{FF2B5EF4-FFF2-40B4-BE49-F238E27FC236}">
                      <a16:creationId xmlns:a16="http://schemas.microsoft.com/office/drawing/2014/main" id="{6EC43676-587C-903F-819B-A69160E225AB}"/>
                    </a:ext>
                  </a:extLst>
                </p:cNvPr>
                <p:cNvSpPr/>
                <p:nvPr/>
              </p:nvSpPr>
              <p:spPr>
                <a:xfrm>
                  <a:off x="2275464" y="3299388"/>
                  <a:ext cx="411988" cy="448056"/>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51" name="Group 50">
              <a:extLst>
                <a:ext uri="{FF2B5EF4-FFF2-40B4-BE49-F238E27FC236}">
                  <a16:creationId xmlns:a16="http://schemas.microsoft.com/office/drawing/2014/main" id="{A0C897D6-DFF5-EE8E-0CA5-257B13D06E6A}"/>
                </a:ext>
              </a:extLst>
            </p:cNvPr>
            <p:cNvGrpSpPr/>
            <p:nvPr/>
          </p:nvGrpSpPr>
          <p:grpSpPr>
            <a:xfrm>
              <a:off x="1585698" y="4478291"/>
              <a:ext cx="1014340" cy="1514058"/>
              <a:chOff x="2045168" y="4307297"/>
              <a:chExt cx="932688" cy="1514058"/>
            </a:xfrm>
          </p:grpSpPr>
          <p:cxnSp>
            <p:nvCxnSpPr>
              <p:cNvPr id="44" name="Straight Connector 43">
                <a:extLst>
                  <a:ext uri="{FF2B5EF4-FFF2-40B4-BE49-F238E27FC236}">
                    <a16:creationId xmlns:a16="http://schemas.microsoft.com/office/drawing/2014/main" id="{55A47755-E2D6-CB78-5BEF-D49F41D2215A}"/>
                  </a:ext>
                </a:extLst>
              </p:cNvPr>
              <p:cNvCxnSpPr>
                <a:cxnSpLocks/>
              </p:cNvCxnSpPr>
              <p:nvPr/>
            </p:nvCxnSpPr>
            <p:spPr>
              <a:xfrm>
                <a:off x="2511512" y="4307297"/>
                <a:ext cx="0" cy="484632"/>
              </a:xfrm>
              <a:prstGeom prst="line">
                <a:avLst/>
              </a:prstGeom>
            </p:spPr>
            <p:style>
              <a:lnRef idx="2">
                <a:schemeClr val="accent1"/>
              </a:lnRef>
              <a:fillRef idx="0">
                <a:schemeClr val="accent1"/>
              </a:fillRef>
              <a:effectRef idx="1">
                <a:schemeClr val="accent1"/>
              </a:effectRef>
              <a:fontRef idx="minor">
                <a:schemeClr val="tx1"/>
              </a:fontRef>
            </p:style>
          </p:cxnSp>
          <p:grpSp>
            <p:nvGrpSpPr>
              <p:cNvPr id="50" name="Group 49">
                <a:extLst>
                  <a:ext uri="{FF2B5EF4-FFF2-40B4-BE49-F238E27FC236}">
                    <a16:creationId xmlns:a16="http://schemas.microsoft.com/office/drawing/2014/main" id="{80A62128-7D15-36C7-E494-3D8CCF4C64F3}"/>
                  </a:ext>
                </a:extLst>
              </p:cNvPr>
              <p:cNvGrpSpPr/>
              <p:nvPr/>
            </p:nvGrpSpPr>
            <p:grpSpPr>
              <a:xfrm>
                <a:off x="2045168" y="4806371"/>
                <a:ext cx="932688" cy="1014984"/>
                <a:chOff x="2989975" y="5092751"/>
                <a:chExt cx="932688" cy="1014984"/>
              </a:xfrm>
            </p:grpSpPr>
            <p:sp>
              <p:nvSpPr>
                <p:cNvPr id="42" name="Oval 41">
                  <a:extLst>
                    <a:ext uri="{FF2B5EF4-FFF2-40B4-BE49-F238E27FC236}">
                      <a16:creationId xmlns:a16="http://schemas.microsoft.com/office/drawing/2014/main" id="{956959E5-6ED6-22CE-D95A-0B5717947995}"/>
                    </a:ext>
                  </a:extLst>
                </p:cNvPr>
                <p:cNvSpPr/>
                <p:nvPr/>
              </p:nvSpPr>
              <p:spPr>
                <a:xfrm>
                  <a:off x="2989975" y="5092751"/>
                  <a:ext cx="932688" cy="1014984"/>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9" name="Graphic 48" descr="Checklist with solid fill">
                  <a:extLst>
                    <a:ext uri="{FF2B5EF4-FFF2-40B4-BE49-F238E27FC236}">
                      <a16:creationId xmlns:a16="http://schemas.microsoft.com/office/drawing/2014/main" id="{DD908429-863E-CB55-AABD-A6053A7AF99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80288" y="5224211"/>
                  <a:ext cx="752063" cy="752063"/>
                </a:xfrm>
                <a:prstGeom prst="rect">
                  <a:avLst/>
                </a:prstGeom>
              </p:spPr>
            </p:pic>
          </p:grpSp>
        </p:grpSp>
        <p:sp>
          <p:nvSpPr>
            <p:cNvPr id="53" name="Rectangle 52">
              <a:extLst>
                <a:ext uri="{FF2B5EF4-FFF2-40B4-BE49-F238E27FC236}">
                  <a16:creationId xmlns:a16="http://schemas.microsoft.com/office/drawing/2014/main" id="{C2A86230-A7F3-5189-FD5D-7196DFDB4C1A}"/>
                </a:ext>
              </a:extLst>
            </p:cNvPr>
            <p:cNvSpPr/>
            <p:nvPr/>
          </p:nvSpPr>
          <p:spPr>
            <a:xfrm>
              <a:off x="1110800" y="2284130"/>
              <a:ext cx="2261620" cy="1218827"/>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500" b="1" dirty="0">
                  <a:solidFill>
                    <a:schemeClr val="accent1"/>
                  </a:solidFill>
                </a:rPr>
                <a:t>Structure Establishment</a:t>
              </a:r>
              <a:endParaRPr lang="en-US" sz="1500" dirty="0">
                <a:solidFill>
                  <a:schemeClr val="accent1"/>
                </a:solidFill>
              </a:endParaRPr>
            </a:p>
            <a:p>
              <a:r>
                <a:rPr lang="en-US" sz="1500" dirty="0">
                  <a:solidFill>
                    <a:schemeClr val="accent1"/>
                  </a:solidFill>
                </a:rPr>
                <a:t>Formation of legal entities, offering documents, subscription materials and governance structure.</a:t>
              </a:r>
            </a:p>
          </p:txBody>
        </p:sp>
        <p:sp>
          <p:nvSpPr>
            <p:cNvPr id="54" name="Rectangle 53">
              <a:extLst>
                <a:ext uri="{FF2B5EF4-FFF2-40B4-BE49-F238E27FC236}">
                  <a16:creationId xmlns:a16="http://schemas.microsoft.com/office/drawing/2014/main" id="{BED271C6-8933-6198-8C42-502FFC560A77}"/>
                </a:ext>
              </a:extLst>
            </p:cNvPr>
            <p:cNvSpPr/>
            <p:nvPr/>
          </p:nvSpPr>
          <p:spPr>
            <a:xfrm>
              <a:off x="3003029" y="4749806"/>
              <a:ext cx="2527026" cy="1218827"/>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b="1" dirty="0">
                  <a:solidFill>
                    <a:schemeClr val="accent1"/>
                  </a:solidFill>
                </a:rPr>
                <a:t>Operational Infrastructure</a:t>
              </a:r>
              <a:endParaRPr lang="en-US" sz="1600" dirty="0">
                <a:solidFill>
                  <a:schemeClr val="accent1"/>
                </a:solidFill>
              </a:endParaRPr>
            </a:p>
            <a:p>
              <a:r>
                <a:rPr lang="en-US" sz="1600" dirty="0">
                  <a:solidFill>
                    <a:schemeClr val="accent1"/>
                  </a:solidFill>
                </a:rPr>
                <a:t>Prime brokerage relationships established, brokerage accounts opened, and operational workflows implemented.</a:t>
              </a:r>
            </a:p>
          </p:txBody>
        </p:sp>
        <p:cxnSp>
          <p:nvCxnSpPr>
            <p:cNvPr id="55" name="Straight Connector 54">
              <a:extLst>
                <a:ext uri="{FF2B5EF4-FFF2-40B4-BE49-F238E27FC236}">
                  <a16:creationId xmlns:a16="http://schemas.microsoft.com/office/drawing/2014/main" id="{7C34F44C-4EFF-A512-E55C-734EFEAA683F}"/>
                </a:ext>
              </a:extLst>
            </p:cNvPr>
            <p:cNvCxnSpPr>
              <a:cxnSpLocks/>
              <a:stCxn id="57" idx="4"/>
            </p:cNvCxnSpPr>
            <p:nvPr/>
          </p:nvCxnSpPr>
          <p:spPr>
            <a:xfrm>
              <a:off x="4160787" y="3118517"/>
              <a:ext cx="2" cy="481473"/>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57" name="Oval 56">
              <a:extLst>
                <a:ext uri="{FF2B5EF4-FFF2-40B4-BE49-F238E27FC236}">
                  <a16:creationId xmlns:a16="http://schemas.microsoft.com/office/drawing/2014/main" id="{DA9B2499-7D1C-F60C-7207-F05108CF6996}"/>
                </a:ext>
              </a:extLst>
            </p:cNvPr>
            <p:cNvSpPr/>
            <p:nvPr/>
          </p:nvSpPr>
          <p:spPr>
            <a:xfrm>
              <a:off x="3653617" y="2103533"/>
              <a:ext cx="1014340" cy="1014984"/>
            </a:xfrm>
            <a:prstGeom prst="ellipse">
              <a:avLst/>
            </a:prstGeom>
            <a:no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9" name="Graphic 58" descr="Decision chart with solid fill">
              <a:extLst>
                <a:ext uri="{FF2B5EF4-FFF2-40B4-BE49-F238E27FC236}">
                  <a16:creationId xmlns:a16="http://schemas.microsoft.com/office/drawing/2014/main" id="{07295A83-3324-142F-0891-4164C1609E0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810500" y="2178342"/>
              <a:ext cx="700573" cy="700573"/>
            </a:xfrm>
            <a:prstGeom prst="rect">
              <a:avLst/>
            </a:prstGeom>
          </p:spPr>
        </p:pic>
        <p:cxnSp>
          <p:nvCxnSpPr>
            <p:cNvPr id="60" name="Straight Connector 59">
              <a:extLst>
                <a:ext uri="{FF2B5EF4-FFF2-40B4-BE49-F238E27FC236}">
                  <a16:creationId xmlns:a16="http://schemas.microsoft.com/office/drawing/2014/main" id="{D8FF51AD-A403-0B9A-6E34-EE559BD9A908}"/>
                </a:ext>
              </a:extLst>
            </p:cNvPr>
            <p:cNvCxnSpPr>
              <a:cxnSpLocks/>
            </p:cNvCxnSpPr>
            <p:nvPr/>
          </p:nvCxnSpPr>
          <p:spPr>
            <a:xfrm>
              <a:off x="6180331" y="4478291"/>
              <a:ext cx="0" cy="484632"/>
            </a:xfrm>
            <a:prstGeom prst="line">
              <a:avLst/>
            </a:prstGeom>
          </p:spPr>
          <p:style>
            <a:lnRef idx="2">
              <a:schemeClr val="accent1"/>
            </a:lnRef>
            <a:fillRef idx="0">
              <a:schemeClr val="accent1"/>
            </a:fillRef>
            <a:effectRef idx="1">
              <a:schemeClr val="accent1"/>
            </a:effectRef>
            <a:fontRef idx="minor">
              <a:schemeClr val="tx1"/>
            </a:fontRef>
          </p:style>
        </p:cxnSp>
        <p:sp>
          <p:nvSpPr>
            <p:cNvPr id="61" name="Oval 60">
              <a:extLst>
                <a:ext uri="{FF2B5EF4-FFF2-40B4-BE49-F238E27FC236}">
                  <a16:creationId xmlns:a16="http://schemas.microsoft.com/office/drawing/2014/main" id="{CB22FFAA-C4C4-0EA5-5CF3-7D7D220B2D91}"/>
                </a:ext>
              </a:extLst>
            </p:cNvPr>
            <p:cNvSpPr/>
            <p:nvPr/>
          </p:nvSpPr>
          <p:spPr>
            <a:xfrm>
              <a:off x="5673161" y="4977365"/>
              <a:ext cx="1014340" cy="1014984"/>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2" name="Straight Connector 61">
              <a:extLst>
                <a:ext uri="{FF2B5EF4-FFF2-40B4-BE49-F238E27FC236}">
                  <a16:creationId xmlns:a16="http://schemas.microsoft.com/office/drawing/2014/main" id="{0CCFC3CE-BA97-11EB-C8EB-4B1D67C9F22F}"/>
                </a:ext>
              </a:extLst>
            </p:cNvPr>
            <p:cNvCxnSpPr>
              <a:cxnSpLocks/>
            </p:cNvCxnSpPr>
            <p:nvPr/>
          </p:nvCxnSpPr>
          <p:spPr>
            <a:xfrm>
              <a:off x="10226676" y="4478291"/>
              <a:ext cx="0" cy="484632"/>
            </a:xfrm>
            <a:prstGeom prst="line">
              <a:avLst/>
            </a:prstGeom>
          </p:spPr>
          <p:style>
            <a:lnRef idx="2">
              <a:schemeClr val="accent1"/>
            </a:lnRef>
            <a:fillRef idx="0">
              <a:schemeClr val="accent1"/>
            </a:fillRef>
            <a:effectRef idx="1">
              <a:schemeClr val="accent1"/>
            </a:effectRef>
            <a:fontRef idx="minor">
              <a:schemeClr val="tx1"/>
            </a:fontRef>
          </p:style>
        </p:cxnSp>
        <p:sp>
          <p:nvSpPr>
            <p:cNvPr id="63" name="Oval 62">
              <a:extLst>
                <a:ext uri="{FF2B5EF4-FFF2-40B4-BE49-F238E27FC236}">
                  <a16:creationId xmlns:a16="http://schemas.microsoft.com/office/drawing/2014/main" id="{CB11ABD5-DE5A-2FF5-7722-DD0A07E57698}"/>
                </a:ext>
              </a:extLst>
            </p:cNvPr>
            <p:cNvSpPr/>
            <p:nvPr/>
          </p:nvSpPr>
          <p:spPr>
            <a:xfrm>
              <a:off x="9719506" y="4977365"/>
              <a:ext cx="1014340" cy="1014984"/>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4" name="Straight Connector 63">
              <a:extLst>
                <a:ext uri="{FF2B5EF4-FFF2-40B4-BE49-F238E27FC236}">
                  <a16:creationId xmlns:a16="http://schemas.microsoft.com/office/drawing/2014/main" id="{2B8ED054-D922-540C-E2AF-3117AB6BEED3}"/>
                </a:ext>
              </a:extLst>
            </p:cNvPr>
            <p:cNvCxnSpPr>
              <a:cxnSpLocks/>
            </p:cNvCxnSpPr>
            <p:nvPr/>
          </p:nvCxnSpPr>
          <p:spPr>
            <a:xfrm>
              <a:off x="8124927" y="3118517"/>
              <a:ext cx="1" cy="484632"/>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65" name="Oval 64">
              <a:extLst>
                <a:ext uri="{FF2B5EF4-FFF2-40B4-BE49-F238E27FC236}">
                  <a16:creationId xmlns:a16="http://schemas.microsoft.com/office/drawing/2014/main" id="{7CDF333D-6362-83A7-3832-69D787ED1DEF}"/>
                </a:ext>
              </a:extLst>
            </p:cNvPr>
            <p:cNvSpPr/>
            <p:nvPr/>
          </p:nvSpPr>
          <p:spPr>
            <a:xfrm>
              <a:off x="7617757" y="2110480"/>
              <a:ext cx="1014340" cy="1014984"/>
            </a:xfrm>
            <a:prstGeom prst="ellipse">
              <a:avLst/>
            </a:prstGeom>
            <a:no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7" name="Graphic 66" descr="Group of men with solid fill">
              <a:extLst>
                <a:ext uri="{FF2B5EF4-FFF2-40B4-BE49-F238E27FC236}">
                  <a16:creationId xmlns:a16="http://schemas.microsoft.com/office/drawing/2014/main" id="{4BF00F28-C35A-218D-8B6C-9E2571CC2C1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818181" y="5122707"/>
              <a:ext cx="724299" cy="724299"/>
            </a:xfrm>
            <a:prstGeom prst="rect">
              <a:avLst/>
            </a:prstGeom>
          </p:spPr>
        </p:pic>
        <p:sp>
          <p:nvSpPr>
            <p:cNvPr id="68" name="Rectangle 67">
              <a:extLst>
                <a:ext uri="{FF2B5EF4-FFF2-40B4-BE49-F238E27FC236}">
                  <a16:creationId xmlns:a16="http://schemas.microsoft.com/office/drawing/2014/main" id="{F320EEBD-B78A-AF91-314C-C44BAF2BAC6F}"/>
                </a:ext>
              </a:extLst>
            </p:cNvPr>
            <p:cNvSpPr/>
            <p:nvPr/>
          </p:nvSpPr>
          <p:spPr>
            <a:xfrm>
              <a:off x="5185988" y="2051939"/>
              <a:ext cx="2261620" cy="143195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500" b="1" dirty="0">
                  <a:solidFill>
                    <a:schemeClr val="accent1"/>
                  </a:solidFill>
                </a:rPr>
                <a:t>People, Process, &amp; Research Framework</a:t>
              </a:r>
              <a:endParaRPr lang="en-US" sz="1500" dirty="0">
                <a:solidFill>
                  <a:schemeClr val="accent1"/>
                </a:solidFill>
              </a:endParaRPr>
            </a:p>
            <a:p>
              <a:r>
                <a:rPr lang="en-US" sz="1500" dirty="0">
                  <a:solidFill>
                    <a:schemeClr val="accent1"/>
                  </a:solidFill>
                </a:rPr>
                <a:t>Investment team alignment, research process codified, modeling standards and risk controls implemented.</a:t>
              </a:r>
            </a:p>
          </p:txBody>
        </p:sp>
        <p:sp>
          <p:nvSpPr>
            <p:cNvPr id="69" name="Rectangle 68">
              <a:extLst>
                <a:ext uri="{FF2B5EF4-FFF2-40B4-BE49-F238E27FC236}">
                  <a16:creationId xmlns:a16="http://schemas.microsoft.com/office/drawing/2014/main" id="{F43C1212-E886-902B-21CD-C9C23367D0BA}"/>
                </a:ext>
              </a:extLst>
            </p:cNvPr>
            <p:cNvSpPr/>
            <p:nvPr/>
          </p:nvSpPr>
          <p:spPr>
            <a:xfrm>
              <a:off x="7182386" y="4643240"/>
              <a:ext cx="2261620" cy="143195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500" b="1" dirty="0">
                  <a:solidFill>
                    <a:schemeClr val="accent1"/>
                  </a:solidFill>
                </a:rPr>
                <a:t>Systems &amp; Transparency Bulit</a:t>
              </a:r>
              <a:endParaRPr lang="en-US" sz="1500" dirty="0">
                <a:solidFill>
                  <a:schemeClr val="accent1"/>
                </a:solidFill>
              </a:endParaRPr>
            </a:p>
            <a:p>
              <a:r>
                <a:rPr lang="en-US" sz="1500" dirty="0">
                  <a:solidFill>
                    <a:schemeClr val="accent1"/>
                  </a:solidFill>
                </a:rPr>
                <a:t>Real-time position tracking, performance reporting, and risk monitoring systems developed and tested.</a:t>
              </a:r>
            </a:p>
          </p:txBody>
        </p:sp>
        <p:pic>
          <p:nvPicPr>
            <p:cNvPr id="71" name="Graphic 70" descr="Cmd Terminal with solid fill">
              <a:extLst>
                <a:ext uri="{FF2B5EF4-FFF2-40B4-BE49-F238E27FC236}">
                  <a16:creationId xmlns:a16="http://schemas.microsoft.com/office/drawing/2014/main" id="{86117489-5943-0E42-D593-8D225B82512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719071" y="2216929"/>
              <a:ext cx="811712" cy="811712"/>
            </a:xfrm>
            <a:prstGeom prst="rect">
              <a:avLst/>
            </a:prstGeom>
          </p:spPr>
        </p:pic>
        <p:pic>
          <p:nvPicPr>
            <p:cNvPr id="75" name="Graphic 74" descr="Chevron arrows with solid fill">
              <a:extLst>
                <a:ext uri="{FF2B5EF4-FFF2-40B4-BE49-F238E27FC236}">
                  <a16:creationId xmlns:a16="http://schemas.microsoft.com/office/drawing/2014/main" id="{C4D5376F-44C1-F48E-17CE-D2EF06C4A0E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769476" y="5027060"/>
              <a:ext cx="914400" cy="914400"/>
            </a:xfrm>
            <a:prstGeom prst="rect">
              <a:avLst/>
            </a:prstGeom>
          </p:spPr>
        </p:pic>
        <p:sp>
          <p:nvSpPr>
            <p:cNvPr id="76" name="Rectangle 75">
              <a:extLst>
                <a:ext uri="{FF2B5EF4-FFF2-40B4-BE49-F238E27FC236}">
                  <a16:creationId xmlns:a16="http://schemas.microsoft.com/office/drawing/2014/main" id="{68727694-430D-E2F0-207A-8D79C6D2895A}"/>
                </a:ext>
              </a:extLst>
            </p:cNvPr>
            <p:cNvSpPr/>
            <p:nvPr/>
          </p:nvSpPr>
          <p:spPr>
            <a:xfrm>
              <a:off x="9209991" y="2168032"/>
              <a:ext cx="2261620" cy="143195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500" b="1" dirty="0">
                  <a:solidFill>
                    <a:schemeClr val="accent1"/>
                  </a:solidFill>
                </a:rPr>
                <a:t>Capital Raising Phase Initiated</a:t>
              </a:r>
              <a:endParaRPr lang="en-US" sz="1500" dirty="0">
                <a:solidFill>
                  <a:schemeClr val="accent1"/>
                </a:solidFill>
              </a:endParaRPr>
            </a:p>
            <a:p>
              <a:r>
                <a:rPr lang="en-US" sz="1500" dirty="0">
                  <a:solidFill>
                    <a:schemeClr val="accent1"/>
                  </a:solidFill>
                </a:rPr>
                <a:t>Platform fully built and validates, with capital raising now underway.</a:t>
              </a:r>
            </a:p>
          </p:txBody>
        </p:sp>
      </p:grpSp>
      <p:cxnSp>
        <p:nvCxnSpPr>
          <p:cNvPr id="77" name="Straight Connector 76">
            <a:extLst>
              <a:ext uri="{FF2B5EF4-FFF2-40B4-BE49-F238E27FC236}">
                <a16:creationId xmlns:a16="http://schemas.microsoft.com/office/drawing/2014/main" id="{861A3DFE-8DC4-2F81-F5BC-5CBC21ACB8BB}"/>
              </a:ext>
            </a:extLst>
          </p:cNvPr>
          <p:cNvCxnSpPr/>
          <p:nvPr/>
        </p:nvCxnSpPr>
        <p:spPr>
          <a:xfrm>
            <a:off x="2272145" y="1459345"/>
            <a:ext cx="1376219" cy="0"/>
          </a:xfrm>
          <a:prstGeom prst="line">
            <a:avLst/>
          </a:prstGeom>
        </p:spPr>
        <p:style>
          <a:lnRef idx="2">
            <a:schemeClr val="accent1"/>
          </a:lnRef>
          <a:fillRef idx="0">
            <a:schemeClr val="accent1"/>
          </a:fillRef>
          <a:effectRef idx="1">
            <a:schemeClr val="accent1"/>
          </a:effectRef>
          <a:fontRef idx="minor">
            <a:schemeClr val="tx1"/>
          </a:fontRef>
        </p:style>
      </p:cxnSp>
      <p:sp>
        <p:nvSpPr>
          <p:cNvPr id="80" name="Rectangle 79">
            <a:extLst>
              <a:ext uri="{FF2B5EF4-FFF2-40B4-BE49-F238E27FC236}">
                <a16:creationId xmlns:a16="http://schemas.microsoft.com/office/drawing/2014/main" id="{A5414315-E093-F1F0-C7C2-CFFDE5A3F09B}"/>
              </a:ext>
            </a:extLst>
          </p:cNvPr>
          <p:cNvSpPr/>
          <p:nvPr/>
        </p:nvSpPr>
        <p:spPr>
          <a:xfrm>
            <a:off x="8799841" y="1696339"/>
            <a:ext cx="2261621" cy="402099"/>
          </a:xfrm>
          <a:prstGeom prst="rect">
            <a:avLst/>
          </a:prstGeom>
          <a:noFill/>
          <a:ln w="3175">
            <a:solidFill>
              <a:schemeClr val="accent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2026</a:t>
            </a:r>
          </a:p>
        </p:txBody>
      </p:sp>
      <p:sp>
        <p:nvSpPr>
          <p:cNvPr id="81" name="Rectangle 80">
            <a:extLst>
              <a:ext uri="{FF2B5EF4-FFF2-40B4-BE49-F238E27FC236}">
                <a16:creationId xmlns:a16="http://schemas.microsoft.com/office/drawing/2014/main" id="{F51C3B9C-E7F4-21E7-0A6F-777C686E330D}"/>
              </a:ext>
            </a:extLst>
          </p:cNvPr>
          <p:cNvSpPr/>
          <p:nvPr/>
        </p:nvSpPr>
        <p:spPr>
          <a:xfrm>
            <a:off x="764165" y="1696338"/>
            <a:ext cx="3932963" cy="402099"/>
          </a:xfrm>
          <a:prstGeom prst="rect">
            <a:avLst/>
          </a:prstGeom>
          <a:noFill/>
          <a:ln w="3175">
            <a:solidFill>
              <a:schemeClr val="accent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2024</a:t>
            </a:r>
          </a:p>
        </p:txBody>
      </p:sp>
      <p:sp>
        <p:nvSpPr>
          <p:cNvPr id="82" name="Rectangle 81">
            <a:extLst>
              <a:ext uri="{FF2B5EF4-FFF2-40B4-BE49-F238E27FC236}">
                <a16:creationId xmlns:a16="http://schemas.microsoft.com/office/drawing/2014/main" id="{ED580D69-0DCD-8FB8-7D5E-CA91AC7549A1}"/>
              </a:ext>
            </a:extLst>
          </p:cNvPr>
          <p:cNvSpPr/>
          <p:nvPr/>
        </p:nvSpPr>
        <p:spPr>
          <a:xfrm>
            <a:off x="4782003" y="1696338"/>
            <a:ext cx="3932963" cy="402099"/>
          </a:xfrm>
          <a:prstGeom prst="rect">
            <a:avLst/>
          </a:prstGeom>
          <a:noFill/>
          <a:ln w="3175">
            <a:solidFill>
              <a:schemeClr val="accent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2025</a:t>
            </a:r>
          </a:p>
        </p:txBody>
      </p:sp>
    </p:spTree>
    <p:extLst>
      <p:ext uri="{BB962C8B-B14F-4D97-AF65-F5344CB8AC3E}">
        <p14:creationId xmlns:p14="http://schemas.microsoft.com/office/powerpoint/2010/main" val="12115268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ABF5D-AE3B-3208-37E0-1D9696AC4A7A}"/>
              </a:ext>
            </a:extLst>
          </p:cNvPr>
          <p:cNvSpPr>
            <a:spLocks noGrp="1"/>
          </p:cNvSpPr>
          <p:nvPr>
            <p:ph type="title"/>
          </p:nvPr>
        </p:nvSpPr>
        <p:spPr/>
        <p:txBody>
          <a:bodyPr/>
          <a:lstStyle/>
          <a:p>
            <a:r>
              <a:rPr lang="en-US" dirty="0"/>
              <a:t>Investment Process</a:t>
            </a:r>
          </a:p>
        </p:txBody>
      </p:sp>
      <p:grpSp>
        <p:nvGrpSpPr>
          <p:cNvPr id="4" name="Group 3">
            <a:extLst>
              <a:ext uri="{FF2B5EF4-FFF2-40B4-BE49-F238E27FC236}">
                <a16:creationId xmlns:a16="http://schemas.microsoft.com/office/drawing/2014/main" id="{19CE4C34-9554-ED0A-A145-60CEAB0F4C00}"/>
              </a:ext>
            </a:extLst>
          </p:cNvPr>
          <p:cNvGrpSpPr/>
          <p:nvPr/>
        </p:nvGrpSpPr>
        <p:grpSpPr>
          <a:xfrm>
            <a:off x="6882994" y="1665865"/>
            <a:ext cx="4571757" cy="4572381"/>
            <a:chOff x="4200256" y="1611120"/>
            <a:chExt cx="3960154" cy="3931730"/>
          </a:xfrm>
        </p:grpSpPr>
        <p:grpSp>
          <p:nvGrpSpPr>
            <p:cNvPr id="5" name="Group 4">
              <a:extLst>
                <a:ext uri="{FF2B5EF4-FFF2-40B4-BE49-F238E27FC236}">
                  <a16:creationId xmlns:a16="http://schemas.microsoft.com/office/drawing/2014/main" id="{8BAE5E7B-2D48-7C9E-1852-73AC86D1966A}"/>
                </a:ext>
              </a:extLst>
            </p:cNvPr>
            <p:cNvGrpSpPr/>
            <p:nvPr/>
          </p:nvGrpSpPr>
          <p:grpSpPr>
            <a:xfrm rot="2325782">
              <a:off x="4200256" y="1611120"/>
              <a:ext cx="3960154" cy="3931730"/>
              <a:chOff x="3741518" y="1183524"/>
              <a:chExt cx="4850247" cy="4653191"/>
            </a:xfrm>
          </p:grpSpPr>
          <p:sp>
            <p:nvSpPr>
              <p:cNvPr id="11" name="Freeform: Shape 10">
                <a:extLst>
                  <a:ext uri="{FF2B5EF4-FFF2-40B4-BE49-F238E27FC236}">
                    <a16:creationId xmlns:a16="http://schemas.microsoft.com/office/drawing/2014/main" id="{A11E5C41-B05A-388A-FA29-50E5D1C8178C}"/>
                  </a:ext>
                </a:extLst>
              </p:cNvPr>
              <p:cNvSpPr/>
              <p:nvPr/>
            </p:nvSpPr>
            <p:spPr>
              <a:xfrm rot="5400000">
                <a:off x="4198016" y="970867"/>
                <a:ext cx="2245091" cy="2670406"/>
              </a:xfrm>
              <a:custGeom>
                <a:avLst/>
                <a:gdLst>
                  <a:gd name="csX0" fmla="*/ 0 w 2733573"/>
                  <a:gd name="csY0" fmla="*/ 772841 h 3176282"/>
                  <a:gd name="csX1" fmla="*/ 754399 w 2733573"/>
                  <a:gd name="csY1" fmla="*/ 0 h 3176282"/>
                  <a:gd name="csX2" fmla="*/ 1527239 w 2733573"/>
                  <a:gd name="csY2" fmla="*/ 754398 h 3176282"/>
                  <a:gd name="csX3" fmla="*/ 763743 w 2733573"/>
                  <a:gd name="csY3" fmla="*/ 763618 h 3176282"/>
                  <a:gd name="csX4" fmla="*/ 1057151 w 2733573"/>
                  <a:gd name="csY4" fmla="*/ 763618 h 3176282"/>
                  <a:gd name="csX5" fmla="*/ 1061200 w 2733573"/>
                  <a:gd name="csY5" fmla="*/ 843821 h 3176282"/>
                  <a:gd name="csX6" fmla="*/ 2653369 w 2733573"/>
                  <a:gd name="csY6" fmla="*/ 2435990 h 3176282"/>
                  <a:gd name="csX7" fmla="*/ 2733573 w 2733573"/>
                  <a:gd name="csY7" fmla="*/ 2440039 h 3176282"/>
                  <a:gd name="csX8" fmla="*/ 2733572 w 2733573"/>
                  <a:gd name="csY8" fmla="*/ 3176282 h 3176282"/>
                  <a:gd name="csX9" fmla="*/ 2578093 w 2733573"/>
                  <a:gd name="csY9" fmla="*/ 3168432 h 3176282"/>
                  <a:gd name="csX10" fmla="*/ 328758 w 2733573"/>
                  <a:gd name="csY10" fmla="*/ 919097 h 3176282"/>
                  <a:gd name="csX11" fmla="*/ 321178 w 2733573"/>
                  <a:gd name="csY11" fmla="*/ 768962 h 31762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733573" h="3176282">
                    <a:moveTo>
                      <a:pt x="0" y="772841"/>
                    </a:moveTo>
                    <a:lnTo>
                      <a:pt x="754399" y="0"/>
                    </a:lnTo>
                    <a:lnTo>
                      <a:pt x="1527239" y="754398"/>
                    </a:lnTo>
                    <a:lnTo>
                      <a:pt x="763743" y="763618"/>
                    </a:lnTo>
                    <a:lnTo>
                      <a:pt x="1057151" y="763618"/>
                    </a:lnTo>
                    <a:lnTo>
                      <a:pt x="1061200" y="843821"/>
                    </a:lnTo>
                    <a:cubicBezTo>
                      <a:pt x="1146457" y="1683326"/>
                      <a:pt x="1813864" y="2350733"/>
                      <a:pt x="2653369" y="2435990"/>
                    </a:cubicBezTo>
                    <a:lnTo>
                      <a:pt x="2733573" y="2440039"/>
                    </a:lnTo>
                    <a:lnTo>
                      <a:pt x="2733572" y="3176282"/>
                    </a:lnTo>
                    <a:lnTo>
                      <a:pt x="2578093" y="3168432"/>
                    </a:lnTo>
                    <a:cubicBezTo>
                      <a:pt x="1392082" y="3047985"/>
                      <a:pt x="449205" y="2105108"/>
                      <a:pt x="328758" y="919097"/>
                    </a:cubicBezTo>
                    <a:lnTo>
                      <a:pt x="321178" y="768962"/>
                    </a:lnTo>
                    <a:close/>
                  </a:path>
                </a:pathLst>
              </a:cu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Shape 11">
                <a:extLst>
                  <a:ext uri="{FF2B5EF4-FFF2-40B4-BE49-F238E27FC236}">
                    <a16:creationId xmlns:a16="http://schemas.microsoft.com/office/drawing/2014/main" id="{B7A5728D-62D4-1A92-6167-29CE61B9B03B}"/>
                  </a:ext>
                </a:extLst>
              </p:cNvPr>
              <p:cNvSpPr/>
              <p:nvPr/>
            </p:nvSpPr>
            <p:spPr>
              <a:xfrm rot="5400000">
                <a:off x="6137822" y="1603612"/>
                <a:ext cx="2603655" cy="2304231"/>
              </a:xfrm>
              <a:custGeom>
                <a:avLst/>
                <a:gdLst>
                  <a:gd name="csX0" fmla="*/ 0 w 3170151"/>
                  <a:gd name="csY0" fmla="*/ 2740739 h 2740739"/>
                  <a:gd name="csX1" fmla="*/ 1717 w 3170151"/>
                  <a:gd name="csY1" fmla="*/ 2706723 h 2740739"/>
                  <a:gd name="csX2" fmla="*/ 2251052 w 3170151"/>
                  <a:gd name="csY2" fmla="*/ 457390 h 2740739"/>
                  <a:gd name="csX3" fmla="*/ 2402741 w 3170151"/>
                  <a:gd name="csY3" fmla="*/ 449727 h 2740739"/>
                  <a:gd name="csX4" fmla="*/ 2397311 w 3170151"/>
                  <a:gd name="csY4" fmla="*/ 0 h 2740739"/>
                  <a:gd name="csX5" fmla="*/ 3170151 w 3170151"/>
                  <a:gd name="csY5" fmla="*/ 754400 h 2740739"/>
                  <a:gd name="csX6" fmla="*/ 2415752 w 3170151"/>
                  <a:gd name="csY6" fmla="*/ 1527240 h 2740739"/>
                  <a:gd name="csX7" fmla="*/ 2406532 w 3170151"/>
                  <a:gd name="csY7" fmla="*/ 763660 h 2740739"/>
                  <a:gd name="csX8" fmla="*/ 2406532 w 3170151"/>
                  <a:gd name="csY8" fmla="*/ 1185780 h 2740739"/>
                  <a:gd name="csX9" fmla="*/ 2326328 w 3170151"/>
                  <a:gd name="csY9" fmla="*/ 1189830 h 2740739"/>
                  <a:gd name="csX10" fmla="*/ 792618 w 3170151"/>
                  <a:gd name="csY10" fmla="*/ 2476053 h 2740739"/>
                  <a:gd name="csX11" fmla="*/ 757276 w 3170151"/>
                  <a:gd name="csY11" fmla="*/ 2624982 h 2740739"/>
                  <a:gd name="csX12" fmla="*/ 427357 w 3170151"/>
                  <a:gd name="csY12" fmla="*/ 2302935 h 274073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170151" h="2740739">
                    <a:moveTo>
                      <a:pt x="0" y="2740739"/>
                    </a:moveTo>
                    <a:lnTo>
                      <a:pt x="1717" y="2706723"/>
                    </a:lnTo>
                    <a:cubicBezTo>
                      <a:pt x="122164" y="1520712"/>
                      <a:pt x="1065041" y="577834"/>
                      <a:pt x="2251052" y="457390"/>
                    </a:cubicBezTo>
                    <a:lnTo>
                      <a:pt x="2402741" y="449727"/>
                    </a:lnTo>
                    <a:lnTo>
                      <a:pt x="2397311" y="0"/>
                    </a:lnTo>
                    <a:lnTo>
                      <a:pt x="3170151" y="754400"/>
                    </a:lnTo>
                    <a:lnTo>
                      <a:pt x="2415752" y="1527240"/>
                    </a:lnTo>
                    <a:lnTo>
                      <a:pt x="2406532" y="763660"/>
                    </a:lnTo>
                    <a:lnTo>
                      <a:pt x="2406532" y="1185780"/>
                    </a:lnTo>
                    <a:lnTo>
                      <a:pt x="2326328" y="1189830"/>
                    </a:lnTo>
                    <a:cubicBezTo>
                      <a:pt x="1591761" y="1264430"/>
                      <a:pt x="988957" y="1784738"/>
                      <a:pt x="792618" y="2476053"/>
                    </a:cubicBezTo>
                    <a:lnTo>
                      <a:pt x="757276" y="2624982"/>
                    </a:lnTo>
                    <a:lnTo>
                      <a:pt x="427357" y="2302935"/>
                    </a:lnTo>
                    <a:close/>
                  </a:path>
                </a:pathLst>
              </a:cu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Freeform: Shape 12">
                <a:extLst>
                  <a:ext uri="{FF2B5EF4-FFF2-40B4-BE49-F238E27FC236}">
                    <a16:creationId xmlns:a16="http://schemas.microsoft.com/office/drawing/2014/main" id="{4A096C8F-FFB0-EF28-671B-BFB75AC76905}"/>
                  </a:ext>
                </a:extLst>
              </p:cNvPr>
              <p:cNvSpPr/>
              <p:nvPr/>
            </p:nvSpPr>
            <p:spPr>
              <a:xfrm rot="5400000">
                <a:off x="3549247" y="3149845"/>
                <a:ext cx="2604850" cy="2220308"/>
              </a:xfrm>
              <a:custGeom>
                <a:avLst/>
                <a:gdLst>
                  <a:gd name="csX0" fmla="*/ 0 w 3171606"/>
                  <a:gd name="csY0" fmla="*/ 1886519 h 2640918"/>
                  <a:gd name="csX1" fmla="*/ 754399 w 3171606"/>
                  <a:gd name="csY1" fmla="*/ 1113679 h 2640918"/>
                  <a:gd name="csX2" fmla="*/ 763621 w 3171606"/>
                  <a:gd name="csY2" fmla="*/ 1877422 h 2640918"/>
                  <a:gd name="csX3" fmla="*/ 763621 w 3171606"/>
                  <a:gd name="csY3" fmla="*/ 1583767 h 2640918"/>
                  <a:gd name="csX4" fmla="*/ 843823 w 3171606"/>
                  <a:gd name="csY4" fmla="*/ 1579718 h 2640918"/>
                  <a:gd name="csX5" fmla="*/ 2413284 w 3171606"/>
                  <a:gd name="csY5" fmla="*/ 142840 h 2640918"/>
                  <a:gd name="csX6" fmla="*/ 2416507 w 3171606"/>
                  <a:gd name="csY6" fmla="*/ 120796 h 2640918"/>
                  <a:gd name="csX7" fmla="*/ 2742793 w 3171606"/>
                  <a:gd name="csY7" fmla="*/ 439296 h 2640918"/>
                  <a:gd name="csX8" fmla="*/ 3171606 w 3171606"/>
                  <a:gd name="csY8" fmla="*/ 0 h 2640918"/>
                  <a:gd name="csX9" fmla="*/ 3168434 w 3171606"/>
                  <a:gd name="csY9" fmla="*/ 62825 h 2640918"/>
                  <a:gd name="csX10" fmla="*/ 919099 w 3171606"/>
                  <a:gd name="csY10" fmla="*/ 2312160 h 2640918"/>
                  <a:gd name="csX11" fmla="*/ 768962 w 3171606"/>
                  <a:gd name="csY11" fmla="*/ 2319740 h 2640918"/>
                  <a:gd name="csX12" fmla="*/ 772840 w 3171606"/>
                  <a:gd name="csY12" fmla="*/ 2640918 h 264091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171606" h="2640918">
                    <a:moveTo>
                      <a:pt x="0" y="1886519"/>
                    </a:moveTo>
                    <a:lnTo>
                      <a:pt x="754399" y="1113679"/>
                    </a:lnTo>
                    <a:lnTo>
                      <a:pt x="763621" y="1877422"/>
                    </a:lnTo>
                    <a:lnTo>
                      <a:pt x="763621" y="1583767"/>
                    </a:lnTo>
                    <a:lnTo>
                      <a:pt x="843823" y="1579718"/>
                    </a:lnTo>
                    <a:cubicBezTo>
                      <a:pt x="1630860" y="1499790"/>
                      <a:pt x="2266637" y="908206"/>
                      <a:pt x="2413284" y="142840"/>
                    </a:cubicBezTo>
                    <a:lnTo>
                      <a:pt x="2416507" y="120796"/>
                    </a:lnTo>
                    <a:lnTo>
                      <a:pt x="2742793" y="439296"/>
                    </a:lnTo>
                    <a:lnTo>
                      <a:pt x="3171606" y="0"/>
                    </a:lnTo>
                    <a:lnTo>
                      <a:pt x="3168434" y="62825"/>
                    </a:lnTo>
                    <a:cubicBezTo>
                      <a:pt x="3047988" y="1248836"/>
                      <a:pt x="2105110" y="2191713"/>
                      <a:pt x="919099" y="2312160"/>
                    </a:cubicBezTo>
                    <a:lnTo>
                      <a:pt x="768962" y="2319740"/>
                    </a:lnTo>
                    <a:lnTo>
                      <a:pt x="772840" y="2640918"/>
                    </a:lnTo>
                    <a:close/>
                  </a:path>
                </a:pathLst>
              </a:custGeom>
              <a:gradFill flip="none" rotWithShape="1">
                <a:gsLst>
                  <a:gs pos="0">
                    <a:schemeClr val="accent1">
                      <a:lumMod val="67000"/>
                    </a:schemeClr>
                  </a:gs>
                  <a:gs pos="22000">
                    <a:schemeClr val="accent1">
                      <a:lumMod val="97000"/>
                      <a:lumOff val="3000"/>
                    </a:schemeClr>
                  </a:gs>
                  <a:gs pos="100000">
                    <a:schemeClr val="accent1">
                      <a:lumMod val="60000"/>
                      <a:lumOff val="4000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F248064E-703B-48E9-E210-92268F072FA6}"/>
                  </a:ext>
                </a:extLst>
              </p:cNvPr>
              <p:cNvSpPr/>
              <p:nvPr/>
            </p:nvSpPr>
            <p:spPr>
              <a:xfrm rot="5400000">
                <a:off x="5821142" y="3453295"/>
                <a:ext cx="2140389" cy="2626452"/>
              </a:xfrm>
              <a:custGeom>
                <a:avLst/>
                <a:gdLst>
                  <a:gd name="csX0" fmla="*/ 0 w 2606092"/>
                  <a:gd name="csY0" fmla="*/ 722239 h 3124001"/>
                  <a:gd name="csX1" fmla="*/ 431788 w 2606092"/>
                  <a:gd name="csY1" fmla="*/ 279896 h 3124001"/>
                  <a:gd name="csX2" fmla="*/ 145051 w 2606092"/>
                  <a:gd name="csY2" fmla="*/ 0 h 3124001"/>
                  <a:gd name="csX3" fmla="*/ 247387 w 2606092"/>
                  <a:gd name="csY3" fmla="*/ 14965 h 3124001"/>
                  <a:gd name="csX4" fmla="*/ 2277334 w 2606092"/>
                  <a:gd name="csY4" fmla="*/ 2232219 h 3124001"/>
                  <a:gd name="csX5" fmla="*/ 2283536 w 2606092"/>
                  <a:gd name="csY5" fmla="*/ 2355056 h 3124001"/>
                  <a:gd name="csX6" fmla="*/ 2606092 w 2606092"/>
                  <a:gd name="csY6" fmla="*/ 2351161 h 3124001"/>
                  <a:gd name="csX7" fmla="*/ 1851693 w 2606092"/>
                  <a:gd name="csY7" fmla="*/ 3124001 h 3124001"/>
                  <a:gd name="csX8" fmla="*/ 1078853 w 2606092"/>
                  <a:gd name="csY8" fmla="*/ 2369603 h 3124001"/>
                  <a:gd name="csX9" fmla="*/ 1547742 w 2606092"/>
                  <a:gd name="csY9" fmla="*/ 2363941 h 3124001"/>
                  <a:gd name="csX10" fmla="*/ 1544892 w 2606092"/>
                  <a:gd name="csY10" fmla="*/ 2307495 h 3124001"/>
                  <a:gd name="csX11" fmla="*/ 108014 w 2606092"/>
                  <a:gd name="csY11" fmla="*/ 738034 h 31240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606092" h="3124001">
                    <a:moveTo>
                      <a:pt x="0" y="722239"/>
                    </a:moveTo>
                    <a:lnTo>
                      <a:pt x="431788" y="279896"/>
                    </a:lnTo>
                    <a:lnTo>
                      <a:pt x="145051" y="0"/>
                    </a:lnTo>
                    <a:lnTo>
                      <a:pt x="247387" y="14965"/>
                    </a:lnTo>
                    <a:cubicBezTo>
                      <a:pt x="1328658" y="222140"/>
                      <a:pt x="2164416" y="1120334"/>
                      <a:pt x="2277334" y="2232219"/>
                    </a:cubicBezTo>
                    <a:lnTo>
                      <a:pt x="2283536" y="2355056"/>
                    </a:lnTo>
                    <a:lnTo>
                      <a:pt x="2606092" y="2351161"/>
                    </a:lnTo>
                    <a:lnTo>
                      <a:pt x="1851693" y="3124001"/>
                    </a:lnTo>
                    <a:lnTo>
                      <a:pt x="1078853" y="2369603"/>
                    </a:lnTo>
                    <a:lnTo>
                      <a:pt x="1547742" y="2363941"/>
                    </a:lnTo>
                    <a:lnTo>
                      <a:pt x="1544892" y="2307495"/>
                    </a:lnTo>
                    <a:cubicBezTo>
                      <a:pt x="1464963" y="1520458"/>
                      <a:pt x="873381" y="884681"/>
                      <a:pt x="108014" y="738034"/>
                    </a:cubicBezTo>
                    <a:close/>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6" name="Rectangle 5">
              <a:extLst>
                <a:ext uri="{FF2B5EF4-FFF2-40B4-BE49-F238E27FC236}">
                  <a16:creationId xmlns:a16="http://schemas.microsoft.com/office/drawing/2014/main" id="{DF48C8FB-E557-E93F-9312-72001F9B4607}"/>
                </a:ext>
              </a:extLst>
            </p:cNvPr>
            <p:cNvSpPr/>
            <p:nvPr/>
          </p:nvSpPr>
          <p:spPr>
            <a:xfrm>
              <a:off x="5200086" y="3031876"/>
              <a:ext cx="1849751" cy="1032147"/>
            </a:xfrm>
            <a:prstGeom prst="rect">
              <a:avLst/>
            </a:prstGeom>
            <a:noFill/>
          </p:spPr>
          <p:txBody>
            <a:bodyPr wrap="square" lIns="91440" tIns="45720" rIns="91440" bIns="45720">
              <a:spAutoFit/>
            </a:bodyPr>
            <a:lstStyle/>
            <a:p>
              <a:pPr algn="ctr"/>
              <a:r>
                <a:rPr lang="en-US" sz="2400" b="0" cap="none" spc="0" dirty="0">
                  <a:ln w="0"/>
                  <a:solidFill>
                    <a:schemeClr val="accent1"/>
                  </a:solidFill>
                  <a:effectLst>
                    <a:outerShdw blurRad="38100" dist="25400" dir="5400000" algn="ctr" rotWithShape="0">
                      <a:srgbClr val="6E747A">
                        <a:alpha val="43000"/>
                      </a:srgbClr>
                    </a:outerShdw>
                  </a:effectLst>
                </a:rPr>
                <a:t>Screen Stocks</a:t>
              </a:r>
              <a:r>
                <a:rPr lang="en-US" sz="2400" dirty="0">
                  <a:ln w="0"/>
                  <a:solidFill>
                    <a:schemeClr val="accent1"/>
                  </a:solidFill>
                  <a:effectLst>
                    <a:outerShdw blurRad="38100" dist="25400" dir="5400000" algn="ctr" rotWithShape="0">
                      <a:srgbClr val="6E747A">
                        <a:alpha val="43000"/>
                      </a:srgbClr>
                    </a:outerShdw>
                  </a:effectLst>
                </a:rPr>
                <a:t> &amp; AI Research Tools</a:t>
              </a:r>
              <a:endParaRPr lang="en-US" sz="2400" b="0" cap="none" spc="0" dirty="0">
                <a:ln w="0"/>
                <a:solidFill>
                  <a:schemeClr val="accent1"/>
                </a:solidFill>
                <a:effectLst>
                  <a:outerShdw blurRad="38100" dist="25400" dir="5400000" algn="ctr" rotWithShape="0">
                    <a:srgbClr val="6E747A">
                      <a:alpha val="43000"/>
                    </a:srgbClr>
                  </a:outerShdw>
                </a:effectLst>
              </a:endParaRPr>
            </a:p>
          </p:txBody>
        </p:sp>
        <p:sp>
          <p:nvSpPr>
            <p:cNvPr id="7" name="Rectangle 6">
              <a:extLst>
                <a:ext uri="{FF2B5EF4-FFF2-40B4-BE49-F238E27FC236}">
                  <a16:creationId xmlns:a16="http://schemas.microsoft.com/office/drawing/2014/main" id="{B808D4C8-8FA5-319A-6F03-32842CBDA55F}"/>
                </a:ext>
              </a:extLst>
            </p:cNvPr>
            <p:cNvSpPr/>
            <p:nvPr/>
          </p:nvSpPr>
          <p:spPr>
            <a:xfrm>
              <a:off x="5733827" y="1881827"/>
              <a:ext cx="1926586" cy="357281"/>
            </a:xfrm>
            <a:prstGeom prst="rect">
              <a:avLst/>
            </a:prstGeom>
            <a:noFill/>
          </p:spPr>
          <p:txBody>
            <a:bodyPr wrap="square" lIns="91440" tIns="45720" rIns="91440" bIns="45720">
              <a:spAutoFit/>
            </a:bodyPr>
            <a:lstStyle/>
            <a:p>
              <a:r>
                <a:rPr lang="en-US" sz="2100" b="0" cap="none" spc="0" dirty="0">
                  <a:ln w="0"/>
                  <a:solidFill>
                    <a:schemeClr val="bg1"/>
                  </a:solidFill>
                  <a:effectLst>
                    <a:outerShdw blurRad="38100" dist="25400" dir="5400000" algn="ctr" rotWithShape="0">
                      <a:srgbClr val="6E747A">
                        <a:alpha val="43000"/>
                      </a:srgbClr>
                    </a:outerShdw>
                  </a:effectLst>
                </a:rPr>
                <a:t>Model</a:t>
              </a:r>
            </a:p>
          </p:txBody>
        </p:sp>
        <p:sp>
          <p:nvSpPr>
            <p:cNvPr id="8" name="Rectangle 7">
              <a:extLst>
                <a:ext uri="{FF2B5EF4-FFF2-40B4-BE49-F238E27FC236}">
                  <a16:creationId xmlns:a16="http://schemas.microsoft.com/office/drawing/2014/main" id="{CFAA9C77-6C17-0974-4DD5-1A06D05F1902}"/>
                </a:ext>
              </a:extLst>
            </p:cNvPr>
            <p:cNvSpPr/>
            <p:nvPr/>
          </p:nvSpPr>
          <p:spPr>
            <a:xfrm rot="5400000">
              <a:off x="6740990" y="3356139"/>
              <a:ext cx="1622765" cy="453125"/>
            </a:xfrm>
            <a:prstGeom prst="rect">
              <a:avLst/>
            </a:prstGeom>
            <a:noFill/>
          </p:spPr>
          <p:txBody>
            <a:bodyPr wrap="square" lIns="91440" tIns="45720" rIns="91440" bIns="45720">
              <a:noAutofit/>
            </a:bodyPr>
            <a:lstStyle/>
            <a:p>
              <a:r>
                <a:rPr lang="en-US" sz="2100" b="0" cap="none" spc="0" dirty="0">
                  <a:ln w="0"/>
                  <a:solidFill>
                    <a:schemeClr val="bg1"/>
                  </a:solidFill>
                  <a:effectLst>
                    <a:outerShdw blurRad="38100" dist="25400" dir="5400000" algn="ctr" rotWithShape="0">
                      <a:srgbClr val="6E747A">
                        <a:alpha val="43000"/>
                      </a:srgbClr>
                    </a:outerShdw>
                  </a:effectLst>
                </a:rPr>
                <a:t>Intrinsic Value</a:t>
              </a:r>
            </a:p>
          </p:txBody>
        </p:sp>
        <p:sp>
          <p:nvSpPr>
            <p:cNvPr id="9" name="Rectangle 8">
              <a:extLst>
                <a:ext uri="{FF2B5EF4-FFF2-40B4-BE49-F238E27FC236}">
                  <a16:creationId xmlns:a16="http://schemas.microsoft.com/office/drawing/2014/main" id="{A6AFCC0D-0CF5-D481-6300-80E888F0E1D1}"/>
                </a:ext>
              </a:extLst>
            </p:cNvPr>
            <p:cNvSpPr/>
            <p:nvPr/>
          </p:nvSpPr>
          <p:spPr>
            <a:xfrm>
              <a:off x="5565159" y="4780944"/>
              <a:ext cx="1452896" cy="461665"/>
            </a:xfrm>
            <a:prstGeom prst="rect">
              <a:avLst/>
            </a:prstGeom>
            <a:noFill/>
          </p:spPr>
          <p:txBody>
            <a:bodyPr wrap="square" lIns="91440" tIns="45720" rIns="91440" bIns="45720">
              <a:normAutofit/>
            </a:bodyPr>
            <a:lstStyle/>
            <a:p>
              <a:r>
                <a:rPr lang="en-US" sz="2100" b="0" cap="none" spc="0" dirty="0">
                  <a:ln w="0"/>
                  <a:solidFill>
                    <a:schemeClr val="bg1"/>
                  </a:solidFill>
                  <a:effectLst>
                    <a:outerShdw blurRad="38100" dist="25400" dir="5400000" algn="ctr" rotWithShape="0">
                      <a:srgbClr val="6E747A">
                        <a:alpha val="43000"/>
                      </a:srgbClr>
                    </a:outerShdw>
                  </a:effectLst>
                </a:rPr>
                <a:t>Allocation</a:t>
              </a:r>
            </a:p>
          </p:txBody>
        </p:sp>
        <p:sp>
          <p:nvSpPr>
            <p:cNvPr id="10" name="Rectangle 9">
              <a:extLst>
                <a:ext uri="{FF2B5EF4-FFF2-40B4-BE49-F238E27FC236}">
                  <a16:creationId xmlns:a16="http://schemas.microsoft.com/office/drawing/2014/main" id="{8791949C-3435-35B8-CCCE-3A531DCF4031}"/>
                </a:ext>
              </a:extLst>
            </p:cNvPr>
            <p:cNvSpPr/>
            <p:nvPr/>
          </p:nvSpPr>
          <p:spPr>
            <a:xfrm rot="16200000">
              <a:off x="3785467" y="3178363"/>
              <a:ext cx="2059233" cy="494033"/>
            </a:xfrm>
            <a:prstGeom prst="rect">
              <a:avLst/>
            </a:prstGeom>
            <a:noFill/>
          </p:spPr>
          <p:txBody>
            <a:bodyPr wrap="square" lIns="91440" tIns="45720" rIns="91440" bIns="45720">
              <a:noAutofit/>
            </a:bodyPr>
            <a:lstStyle/>
            <a:p>
              <a:r>
                <a:rPr lang="en-US" sz="2100" b="0" cap="none" spc="0" dirty="0">
                  <a:ln w="0"/>
                  <a:solidFill>
                    <a:schemeClr val="bg1"/>
                  </a:solidFill>
                  <a:effectLst>
                    <a:outerShdw blurRad="38100" dist="25400" dir="5400000" algn="ctr" rotWithShape="0">
                      <a:srgbClr val="6E747A">
                        <a:alpha val="43000"/>
                      </a:srgbClr>
                    </a:outerShdw>
                  </a:effectLst>
                </a:rPr>
                <a:t>Earnings &amp; News</a:t>
              </a:r>
            </a:p>
          </p:txBody>
        </p:sp>
      </p:grpSp>
      <p:cxnSp>
        <p:nvCxnSpPr>
          <p:cNvPr id="15" name="Straight Connector 14">
            <a:extLst>
              <a:ext uri="{FF2B5EF4-FFF2-40B4-BE49-F238E27FC236}">
                <a16:creationId xmlns:a16="http://schemas.microsoft.com/office/drawing/2014/main" id="{31F2C586-2CC3-538F-E42F-C6B747A02B24}"/>
              </a:ext>
            </a:extLst>
          </p:cNvPr>
          <p:cNvCxnSpPr/>
          <p:nvPr/>
        </p:nvCxnSpPr>
        <p:spPr>
          <a:xfrm>
            <a:off x="2272145" y="1459345"/>
            <a:ext cx="1376219"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26" name="Group 25">
            <a:extLst>
              <a:ext uri="{FF2B5EF4-FFF2-40B4-BE49-F238E27FC236}">
                <a16:creationId xmlns:a16="http://schemas.microsoft.com/office/drawing/2014/main" id="{29FAAA5D-A6CD-81CC-49BE-24D6F368EFBE}"/>
              </a:ext>
            </a:extLst>
          </p:cNvPr>
          <p:cNvGrpSpPr/>
          <p:nvPr/>
        </p:nvGrpSpPr>
        <p:grpSpPr>
          <a:xfrm>
            <a:off x="577727" y="1887484"/>
            <a:ext cx="6135599" cy="4296514"/>
            <a:chOff x="1078029" y="1874265"/>
            <a:chExt cx="4754880" cy="5065477"/>
          </a:xfrm>
        </p:grpSpPr>
        <p:sp>
          <p:nvSpPr>
            <p:cNvPr id="20" name="Rectangle 19">
              <a:extLst>
                <a:ext uri="{FF2B5EF4-FFF2-40B4-BE49-F238E27FC236}">
                  <a16:creationId xmlns:a16="http://schemas.microsoft.com/office/drawing/2014/main" id="{FFC88A69-A03F-CB28-BA65-288DC7A01A05}"/>
                </a:ext>
              </a:extLst>
            </p:cNvPr>
            <p:cNvSpPr/>
            <p:nvPr/>
          </p:nvSpPr>
          <p:spPr>
            <a:xfrm>
              <a:off x="1078029" y="1874265"/>
              <a:ext cx="4754880" cy="75397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600" b="1" dirty="0"/>
                <a:t>DCF Analysis</a:t>
              </a:r>
            </a:p>
          </p:txBody>
        </p:sp>
        <p:sp>
          <p:nvSpPr>
            <p:cNvPr id="23" name="Rectangle 22">
              <a:extLst>
                <a:ext uri="{FF2B5EF4-FFF2-40B4-BE49-F238E27FC236}">
                  <a16:creationId xmlns:a16="http://schemas.microsoft.com/office/drawing/2014/main" id="{BA9A3578-6597-EF2C-D1D3-4EBC8CC8DF55}"/>
                </a:ext>
              </a:extLst>
            </p:cNvPr>
            <p:cNvSpPr/>
            <p:nvPr/>
          </p:nvSpPr>
          <p:spPr>
            <a:xfrm>
              <a:off x="1078029" y="2628241"/>
              <a:ext cx="4754880" cy="4311501"/>
            </a:xfrm>
            <a:prstGeom prst="rect">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 typeface="+mj-lt"/>
                <a:buAutoNum type="arabicPeriod"/>
              </a:pPr>
              <a:r>
                <a:rPr lang="en-US" b="1" dirty="0">
                  <a:solidFill>
                    <a:schemeClr val="tx1"/>
                  </a:solidFill>
                </a:rPr>
                <a:t>Utilize AI tools </a:t>
              </a:r>
              <a:r>
                <a:rPr lang="en-US" dirty="0">
                  <a:solidFill>
                    <a:schemeClr val="tx1"/>
                  </a:solidFill>
                </a:rPr>
                <a:t>to accelerate data analysis, identify patterns, and support idea generation across financials, industry dynamics, and company-specific information.</a:t>
              </a:r>
              <a:r>
                <a:rPr lang="en-US" b="1" dirty="0">
                  <a:solidFill>
                    <a:schemeClr val="tx1"/>
                  </a:solidFill>
                </a:rPr>
                <a:t> </a:t>
              </a:r>
            </a:p>
            <a:p>
              <a:pPr marL="457200" indent="-457200">
                <a:buFont typeface="+mj-lt"/>
                <a:buAutoNum type="arabicPeriod"/>
              </a:pPr>
              <a:r>
                <a:rPr lang="en-US" b="1" dirty="0">
                  <a:solidFill>
                    <a:schemeClr val="tx1"/>
                  </a:solidFill>
                </a:rPr>
                <a:t>Screen</a:t>
              </a:r>
              <a:r>
                <a:rPr lang="en-US" dirty="0">
                  <a:solidFill>
                    <a:schemeClr val="tx1"/>
                  </a:solidFill>
                </a:rPr>
                <a:t> for quality businesses with strong free cash flow and durable competitive dynamics.</a:t>
              </a:r>
            </a:p>
            <a:p>
              <a:pPr marL="457200" indent="-457200">
                <a:buFont typeface="+mj-lt"/>
                <a:buAutoNum type="arabicPeriod"/>
              </a:pPr>
              <a:r>
                <a:rPr lang="en-US" b="1" dirty="0">
                  <a:solidFill>
                    <a:schemeClr val="tx1"/>
                  </a:solidFill>
                </a:rPr>
                <a:t>Build a 5+ year financial model </a:t>
              </a:r>
              <a:r>
                <a:rPr lang="en-US" dirty="0">
                  <a:solidFill>
                    <a:schemeClr val="tx1"/>
                  </a:solidFill>
                </a:rPr>
                <a:t>based on history, management guidance, and industry trends.</a:t>
              </a:r>
            </a:p>
            <a:p>
              <a:pPr marL="457200" indent="-457200">
                <a:buFont typeface="+mj-lt"/>
                <a:buAutoNum type="arabicPeriod"/>
              </a:pPr>
              <a:r>
                <a:rPr lang="en-US" b="1" dirty="0">
                  <a:solidFill>
                    <a:schemeClr val="tx1"/>
                  </a:solidFill>
                </a:rPr>
                <a:t>Assess future capital allocation</a:t>
              </a:r>
              <a:r>
                <a:rPr lang="en-US" dirty="0">
                  <a:solidFill>
                    <a:schemeClr val="tx1"/>
                  </a:solidFill>
                </a:rPr>
                <a:t>: dividends, buybacks, deleveraging, and acquisitions.</a:t>
              </a:r>
            </a:p>
            <a:p>
              <a:pPr marL="457200" indent="-457200">
                <a:buFont typeface="+mj-lt"/>
                <a:buAutoNum type="arabicPeriod"/>
              </a:pPr>
              <a:r>
                <a:rPr lang="en-US" b="1" dirty="0">
                  <a:solidFill>
                    <a:schemeClr val="tx1"/>
                  </a:solidFill>
                </a:rPr>
                <a:t>Estimate year 5 </a:t>
              </a:r>
              <a:r>
                <a:rPr lang="en-US" dirty="0">
                  <a:solidFill>
                    <a:schemeClr val="tx1"/>
                  </a:solidFill>
                </a:rPr>
                <a:t>EPS and an exit multiple.</a:t>
              </a:r>
            </a:p>
            <a:p>
              <a:pPr marL="457200" indent="-457200">
                <a:buFont typeface="+mj-lt"/>
                <a:buAutoNum type="arabicPeriod"/>
              </a:pPr>
              <a:r>
                <a:rPr lang="en-US" b="1" dirty="0">
                  <a:solidFill>
                    <a:schemeClr val="tx1"/>
                  </a:solidFill>
                </a:rPr>
                <a:t>Calculate intrinsic value </a:t>
              </a:r>
              <a:r>
                <a:rPr lang="en-US" dirty="0">
                  <a:solidFill>
                    <a:schemeClr val="tx1"/>
                  </a:solidFill>
                </a:rPr>
                <a:t>using equity risk premium, risk-free rate, and beta.</a:t>
              </a:r>
            </a:p>
          </p:txBody>
        </p:sp>
      </p:grpSp>
      <p:sp>
        <p:nvSpPr>
          <p:cNvPr id="30" name="Slide Number Placeholder 29">
            <a:extLst>
              <a:ext uri="{FF2B5EF4-FFF2-40B4-BE49-F238E27FC236}">
                <a16:creationId xmlns:a16="http://schemas.microsoft.com/office/drawing/2014/main" id="{86C47A62-4119-24EB-39E3-4E8142F1E424}"/>
              </a:ext>
            </a:extLst>
          </p:cNvPr>
          <p:cNvSpPr>
            <a:spLocks noGrp="1"/>
          </p:cNvSpPr>
          <p:nvPr>
            <p:ph type="sldNum" sz="quarter" idx="12"/>
          </p:nvPr>
        </p:nvSpPr>
        <p:spPr/>
        <p:txBody>
          <a:bodyPr/>
          <a:lstStyle/>
          <a:p>
            <a:fld id="{54BA9F14-B301-4F04-8D7A-6D25782FD8FF}" type="slidenum">
              <a:rPr lang="en-US" smtClean="0"/>
              <a:t>8</a:t>
            </a:fld>
            <a:endParaRPr lang="en-US"/>
          </a:p>
        </p:txBody>
      </p:sp>
    </p:spTree>
    <p:extLst>
      <p:ext uri="{BB962C8B-B14F-4D97-AF65-F5344CB8AC3E}">
        <p14:creationId xmlns:p14="http://schemas.microsoft.com/office/powerpoint/2010/main" val="13841055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4673D-B513-73EF-781D-07AD11F15804}"/>
              </a:ext>
            </a:extLst>
          </p:cNvPr>
          <p:cNvSpPr>
            <a:spLocks noGrp="1"/>
          </p:cNvSpPr>
          <p:nvPr>
            <p:ph type="title"/>
          </p:nvPr>
        </p:nvSpPr>
        <p:spPr>
          <a:xfrm>
            <a:off x="2135153" y="311576"/>
            <a:ext cx="9627085" cy="1325563"/>
          </a:xfrm>
        </p:spPr>
        <p:txBody>
          <a:bodyPr/>
          <a:lstStyle/>
          <a:p>
            <a:r>
              <a:rPr lang="en-US" dirty="0"/>
              <a:t>Risk Management</a:t>
            </a:r>
          </a:p>
        </p:txBody>
      </p:sp>
      <p:cxnSp>
        <p:nvCxnSpPr>
          <p:cNvPr id="4" name="Straight Connector 3">
            <a:extLst>
              <a:ext uri="{FF2B5EF4-FFF2-40B4-BE49-F238E27FC236}">
                <a16:creationId xmlns:a16="http://schemas.microsoft.com/office/drawing/2014/main" id="{52116DBF-6308-2171-30AB-F68289CECD97}"/>
              </a:ext>
            </a:extLst>
          </p:cNvPr>
          <p:cNvCxnSpPr/>
          <p:nvPr/>
        </p:nvCxnSpPr>
        <p:spPr>
          <a:xfrm>
            <a:off x="2272145" y="1459345"/>
            <a:ext cx="1376219" cy="0"/>
          </a:xfrm>
          <a:prstGeom prst="line">
            <a:avLst/>
          </a:prstGeom>
        </p:spPr>
        <p:style>
          <a:lnRef idx="2">
            <a:schemeClr val="accent1"/>
          </a:lnRef>
          <a:fillRef idx="0">
            <a:schemeClr val="accent1"/>
          </a:fillRef>
          <a:effectRef idx="1">
            <a:schemeClr val="accent1"/>
          </a:effectRef>
          <a:fontRef idx="minor">
            <a:schemeClr val="tx1"/>
          </a:fontRef>
        </p:style>
      </p:cxnSp>
      <p:graphicFrame>
        <p:nvGraphicFramePr>
          <p:cNvPr id="26" name="Table 25">
            <a:extLst>
              <a:ext uri="{FF2B5EF4-FFF2-40B4-BE49-F238E27FC236}">
                <a16:creationId xmlns:a16="http://schemas.microsoft.com/office/drawing/2014/main" id="{7DC43DA8-B031-99F7-90FB-A51CE8C03B65}"/>
              </a:ext>
            </a:extLst>
          </p:cNvPr>
          <p:cNvGraphicFramePr>
            <a:graphicFrameLocks noGrp="1"/>
          </p:cNvGraphicFramePr>
          <p:nvPr>
            <p:extLst>
              <p:ext uri="{D42A27DB-BD31-4B8C-83A1-F6EECF244321}">
                <p14:modId xmlns:p14="http://schemas.microsoft.com/office/powerpoint/2010/main" val="987398395"/>
              </p:ext>
            </p:extLst>
          </p:nvPr>
        </p:nvGraphicFramePr>
        <p:xfrm>
          <a:off x="1943198" y="2116439"/>
          <a:ext cx="3011862" cy="3840480"/>
        </p:xfrm>
        <a:graphic>
          <a:graphicData uri="http://schemas.openxmlformats.org/drawingml/2006/table">
            <a:tbl>
              <a:tblPr firstRow="1" bandRow="1">
                <a:tableStyleId>{5C22544A-7EE6-4342-B048-85BDC9FD1C3A}</a:tableStyleId>
              </a:tblPr>
              <a:tblGrid>
                <a:gridCol w="3011862">
                  <a:extLst>
                    <a:ext uri="{9D8B030D-6E8A-4147-A177-3AD203B41FA5}">
                      <a16:colId xmlns:a16="http://schemas.microsoft.com/office/drawing/2014/main" val="3253852789"/>
                    </a:ext>
                  </a:extLst>
                </a:gridCol>
              </a:tblGrid>
              <a:tr h="640080">
                <a:tc>
                  <a:txBody>
                    <a:bodyPr/>
                    <a:lstStyle/>
                    <a:p>
                      <a:pPr algn="ctr"/>
                      <a:r>
                        <a:rPr lang="en-US" sz="1800" b="1" dirty="0">
                          <a:solidFill>
                            <a:schemeClr val="bg1"/>
                          </a:solidFill>
                        </a:rPr>
                        <a:t>Discipline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F47AB"/>
                    </a:solidFill>
                  </a:tcPr>
                </a:tc>
                <a:extLst>
                  <a:ext uri="{0D108BD9-81ED-4DB2-BD59-A6C34878D82A}">
                    <a16:rowId xmlns:a16="http://schemas.microsoft.com/office/drawing/2014/main" val="113482987"/>
                  </a:ext>
                </a:extLst>
              </a:tr>
              <a:tr h="640080">
                <a:tc>
                  <a:txBody>
                    <a:bodyPr/>
                    <a:lstStyle/>
                    <a:p>
                      <a:pPr algn="ctr"/>
                      <a:r>
                        <a:rPr lang="en-US" sz="1800" b="1" dirty="0">
                          <a:solidFill>
                            <a:schemeClr val="bg1"/>
                          </a:solidFill>
                        </a:rPr>
                        <a:t>Short Risk Control</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F47AB"/>
                    </a:solidFill>
                  </a:tcPr>
                </a:tc>
                <a:extLst>
                  <a:ext uri="{0D108BD9-81ED-4DB2-BD59-A6C34878D82A}">
                    <a16:rowId xmlns:a16="http://schemas.microsoft.com/office/drawing/2014/main" val="1228040945"/>
                  </a:ext>
                </a:extLst>
              </a:tr>
              <a:tr h="640080">
                <a:tc>
                  <a:txBody>
                    <a:bodyPr/>
                    <a:lstStyle/>
                    <a:p>
                      <a:pPr algn="ctr"/>
                      <a:r>
                        <a:rPr lang="en-US" sz="1800" b="1" dirty="0">
                          <a:solidFill>
                            <a:schemeClr val="bg1"/>
                          </a:solidFill>
                        </a:rPr>
                        <a:t>Exposure Management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F47AB"/>
                    </a:solidFill>
                  </a:tcPr>
                </a:tc>
                <a:extLst>
                  <a:ext uri="{0D108BD9-81ED-4DB2-BD59-A6C34878D82A}">
                    <a16:rowId xmlns:a16="http://schemas.microsoft.com/office/drawing/2014/main" val="1361134997"/>
                  </a:ext>
                </a:extLst>
              </a:tr>
              <a:tr h="640080">
                <a:tc>
                  <a:txBody>
                    <a:bodyPr/>
                    <a:lstStyle/>
                    <a:p>
                      <a:pPr algn="ctr"/>
                      <a:r>
                        <a:rPr lang="en-US" sz="1800" b="1" dirty="0">
                          <a:solidFill>
                            <a:schemeClr val="bg1"/>
                          </a:solidFill>
                        </a:rPr>
                        <a:t>Structural Constraints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F47AB"/>
                    </a:solidFill>
                  </a:tcPr>
                </a:tc>
                <a:extLst>
                  <a:ext uri="{0D108BD9-81ED-4DB2-BD59-A6C34878D82A}">
                    <a16:rowId xmlns:a16="http://schemas.microsoft.com/office/drawing/2014/main" val="2698201025"/>
                  </a:ext>
                </a:extLst>
              </a:tr>
              <a:tr h="640080">
                <a:tc>
                  <a:txBody>
                    <a:bodyPr/>
                    <a:lstStyle/>
                    <a:p>
                      <a:pPr algn="ctr"/>
                      <a:r>
                        <a:rPr lang="en-US" sz="1800" b="1" dirty="0">
                          <a:solidFill>
                            <a:schemeClr val="bg1"/>
                          </a:solidFill>
                        </a:rPr>
                        <a:t>Liquidity Filters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F47AB"/>
                    </a:solidFill>
                  </a:tcPr>
                </a:tc>
                <a:extLst>
                  <a:ext uri="{0D108BD9-81ED-4DB2-BD59-A6C34878D82A}">
                    <a16:rowId xmlns:a16="http://schemas.microsoft.com/office/drawing/2014/main" val="1827687716"/>
                  </a:ext>
                </a:extLst>
              </a:tr>
              <a:tr h="640080">
                <a:tc>
                  <a:txBody>
                    <a:bodyPr/>
                    <a:lstStyle/>
                    <a:p>
                      <a:pPr algn="ctr"/>
                      <a:r>
                        <a:rPr lang="en-US" sz="1800" b="1" dirty="0">
                          <a:solidFill>
                            <a:schemeClr val="bg1"/>
                          </a:solidFill>
                        </a:rPr>
                        <a:t>Real-Time Oversight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F47AB"/>
                    </a:solidFill>
                  </a:tcPr>
                </a:tc>
                <a:extLst>
                  <a:ext uri="{0D108BD9-81ED-4DB2-BD59-A6C34878D82A}">
                    <a16:rowId xmlns:a16="http://schemas.microsoft.com/office/drawing/2014/main" val="2014382614"/>
                  </a:ext>
                </a:extLst>
              </a:tr>
            </a:tbl>
          </a:graphicData>
        </a:graphic>
      </p:graphicFrame>
      <p:pic>
        <p:nvPicPr>
          <p:cNvPr id="40" name="Graphic 39" descr="Radioactive with solid fill">
            <a:extLst>
              <a:ext uri="{FF2B5EF4-FFF2-40B4-BE49-F238E27FC236}">
                <a16:creationId xmlns:a16="http://schemas.microsoft.com/office/drawing/2014/main" id="{0BFAC0B0-B982-2B17-628F-5858D0291AF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17903" y="3517230"/>
            <a:ext cx="457200" cy="457200"/>
          </a:xfrm>
          <a:prstGeom prst="rect">
            <a:avLst/>
          </a:prstGeom>
        </p:spPr>
      </p:pic>
      <p:pic>
        <p:nvPicPr>
          <p:cNvPr id="42" name="Graphic 41" descr="Shield Tick with solid fill">
            <a:extLst>
              <a:ext uri="{FF2B5EF4-FFF2-40B4-BE49-F238E27FC236}">
                <a16:creationId xmlns:a16="http://schemas.microsoft.com/office/drawing/2014/main" id="{3B6E476D-8890-B460-9944-5DFB9F45835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28930" y="2885414"/>
            <a:ext cx="457200" cy="457200"/>
          </a:xfrm>
          <a:prstGeom prst="rect">
            <a:avLst/>
          </a:prstGeom>
        </p:spPr>
      </p:pic>
      <p:pic>
        <p:nvPicPr>
          <p:cNvPr id="50" name="Graphic 49" descr="Network diagram with solid fill">
            <a:extLst>
              <a:ext uri="{FF2B5EF4-FFF2-40B4-BE49-F238E27FC236}">
                <a16:creationId xmlns:a16="http://schemas.microsoft.com/office/drawing/2014/main" id="{F5067CD5-8E25-4849-7BFF-D0A33C22EE4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90222" y="4111591"/>
            <a:ext cx="457200" cy="457200"/>
          </a:xfrm>
          <a:prstGeom prst="rect">
            <a:avLst/>
          </a:prstGeom>
        </p:spPr>
      </p:pic>
      <p:pic>
        <p:nvPicPr>
          <p:cNvPr id="52" name="Graphic 51" descr="Money with solid fill">
            <a:extLst>
              <a:ext uri="{FF2B5EF4-FFF2-40B4-BE49-F238E27FC236}">
                <a16:creationId xmlns:a16="http://schemas.microsoft.com/office/drawing/2014/main" id="{C9C3232F-62E9-CECA-FE9A-339FBF6F998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317903" y="2242053"/>
            <a:ext cx="457200" cy="457200"/>
          </a:xfrm>
          <a:prstGeom prst="rect">
            <a:avLst/>
          </a:prstGeom>
        </p:spPr>
      </p:pic>
      <p:pic>
        <p:nvPicPr>
          <p:cNvPr id="54" name="Graphic 53" descr="Water with solid fill">
            <a:extLst>
              <a:ext uri="{FF2B5EF4-FFF2-40B4-BE49-F238E27FC236}">
                <a16:creationId xmlns:a16="http://schemas.microsoft.com/office/drawing/2014/main" id="{FA8CBB08-C7C2-1162-619B-5B017FC5019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326126" y="4780862"/>
            <a:ext cx="457200" cy="457200"/>
          </a:xfrm>
          <a:prstGeom prst="rect">
            <a:avLst/>
          </a:prstGeom>
        </p:spPr>
      </p:pic>
      <p:pic>
        <p:nvPicPr>
          <p:cNvPr id="56" name="Graphic 55" descr="Stopwatch 75% with solid fill">
            <a:extLst>
              <a:ext uri="{FF2B5EF4-FFF2-40B4-BE49-F238E27FC236}">
                <a16:creationId xmlns:a16="http://schemas.microsoft.com/office/drawing/2014/main" id="{77CD010B-9CC0-EB1E-5823-F6D460CEFA0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322110" y="5386768"/>
            <a:ext cx="457200" cy="457200"/>
          </a:xfrm>
          <a:prstGeom prst="rect">
            <a:avLst/>
          </a:prstGeom>
        </p:spPr>
      </p:pic>
      <p:sp>
        <p:nvSpPr>
          <p:cNvPr id="64" name="Arrow: Pentagon 63">
            <a:extLst>
              <a:ext uri="{FF2B5EF4-FFF2-40B4-BE49-F238E27FC236}">
                <a16:creationId xmlns:a16="http://schemas.microsoft.com/office/drawing/2014/main" id="{60549458-E742-6268-E6C6-285B693AE575}"/>
              </a:ext>
            </a:extLst>
          </p:cNvPr>
          <p:cNvSpPr/>
          <p:nvPr/>
        </p:nvSpPr>
        <p:spPr>
          <a:xfrm>
            <a:off x="4955059" y="2116440"/>
            <a:ext cx="6710760" cy="3840479"/>
          </a:xfrm>
          <a:prstGeom prst="homePlate">
            <a:avLst/>
          </a:prstGeom>
          <a:solidFill>
            <a:schemeClr val="bg1"/>
          </a:solidFill>
          <a:ln>
            <a:solidFill>
              <a:srgbClr val="4F47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rPr>
              <a:t>Our risk framework combines strict sell discipline, diversified short exposure, and continuous monitoring of long/short balances to help control volatility. We operate with </a:t>
            </a:r>
            <a:r>
              <a:rPr lang="en-US" sz="2000" b="1" dirty="0">
                <a:solidFill>
                  <a:schemeClr val="tx1"/>
                </a:solidFill>
              </a:rPr>
              <a:t>no leverage</a:t>
            </a:r>
            <a:r>
              <a:rPr lang="en-US" sz="2000" dirty="0">
                <a:solidFill>
                  <a:schemeClr val="tx1"/>
                </a:solidFill>
              </a:rPr>
              <a:t>, apply liquidity-based trading constraints and avoid new issues to maintain efficient execution, and rely on real-time position reporting to track performance, risk, and individual holdings with precision.</a:t>
            </a:r>
          </a:p>
        </p:txBody>
      </p:sp>
      <p:sp>
        <p:nvSpPr>
          <p:cNvPr id="67" name="Slide Number Placeholder 66">
            <a:extLst>
              <a:ext uri="{FF2B5EF4-FFF2-40B4-BE49-F238E27FC236}">
                <a16:creationId xmlns:a16="http://schemas.microsoft.com/office/drawing/2014/main" id="{FAE130E8-B18C-965D-72B0-3D0D3856E490}"/>
              </a:ext>
            </a:extLst>
          </p:cNvPr>
          <p:cNvSpPr>
            <a:spLocks noGrp="1"/>
          </p:cNvSpPr>
          <p:nvPr>
            <p:ph type="sldNum" sz="quarter" idx="12"/>
          </p:nvPr>
        </p:nvSpPr>
        <p:spPr/>
        <p:txBody>
          <a:bodyPr/>
          <a:lstStyle/>
          <a:p>
            <a:fld id="{54BA9F14-B301-4F04-8D7A-6D25782FD8FF}" type="slidenum">
              <a:rPr lang="en-US" smtClean="0"/>
              <a:t>9</a:t>
            </a:fld>
            <a:endParaRPr lang="en-US"/>
          </a:p>
        </p:txBody>
      </p:sp>
    </p:spTree>
    <p:extLst>
      <p:ext uri="{BB962C8B-B14F-4D97-AF65-F5344CB8AC3E}">
        <p14:creationId xmlns:p14="http://schemas.microsoft.com/office/powerpoint/2010/main" val="353064091"/>
      </p:ext>
    </p:extLst>
  </p:cSld>
  <p:clrMapOvr>
    <a:masterClrMapping/>
  </p:clrMapOvr>
</p:sld>
</file>

<file path=ppt/theme/theme1.xml><?xml version="1.0" encoding="utf-8"?>
<a:theme xmlns:a="http://schemas.openxmlformats.org/drawingml/2006/main" name="Office Theme">
  <a:themeElements>
    <a:clrScheme name="Fourth Ward Colors">
      <a:dk1>
        <a:srgbClr val="1D1D1F"/>
      </a:dk1>
      <a:lt1>
        <a:srgbClr val="FFFFFF"/>
      </a:lt1>
      <a:dk2>
        <a:srgbClr val="0E2841"/>
      </a:dk2>
      <a:lt2>
        <a:srgbClr val="E8E8E8"/>
      </a:lt2>
      <a:accent1>
        <a:srgbClr val="4F47AB"/>
      </a:accent1>
      <a:accent2>
        <a:srgbClr val="322F74"/>
      </a:accent2>
      <a:accent3>
        <a:srgbClr val="A7A3D8"/>
      </a:accent3>
      <a:accent4>
        <a:srgbClr val="F2F2F5"/>
      </a:accent4>
      <a:accent5>
        <a:srgbClr val="C8C8CF"/>
      </a:accent5>
      <a:accent6>
        <a:srgbClr val="1D1D1F"/>
      </a:accent6>
      <a:hlink>
        <a:srgbClr val="3C3EB8"/>
      </a:hlink>
      <a:folHlink>
        <a:srgbClr val="6E6BBF"/>
      </a:folHlink>
    </a:clrScheme>
    <a:fontScheme name="Fourth Ward Fonts">
      <a:majorFont>
        <a:latin typeface="Cormorant Garamond"/>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2029</TotalTime>
  <Words>1267</Words>
  <Application>Microsoft Macintosh PowerPoint</Application>
  <PresentationFormat>Widescreen</PresentationFormat>
  <Paragraphs>117</Paragraphs>
  <Slides>13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Aptos</vt:lpstr>
      <vt:lpstr>Arial</vt:lpstr>
      <vt:lpstr>Calibri</vt:lpstr>
      <vt:lpstr>Cormorant Garamond</vt:lpstr>
      <vt:lpstr>Office Theme</vt:lpstr>
      <vt:lpstr>PowerPoint Presentation</vt:lpstr>
      <vt:lpstr>Fourth Ward Investments Overview</vt:lpstr>
      <vt:lpstr>Meet the Principals</vt:lpstr>
      <vt:lpstr>Meet the Principals</vt:lpstr>
      <vt:lpstr>Our Performance - Seminole</vt:lpstr>
      <vt:lpstr>Up/Down Capture – Seminole Capital Partners, L.P.</vt:lpstr>
      <vt:lpstr>Fund Incubation &amp; Platform Build Out</vt:lpstr>
      <vt:lpstr>Investment Process</vt:lpstr>
      <vt:lpstr>Risk Management</vt:lpstr>
      <vt:lpstr>Fourth Ward Hedge Fund: Terms &amp; Structure</vt:lpstr>
      <vt:lpstr>Investment Summary</vt:lpstr>
      <vt:lpstr>Contact Information</vt:lpstr>
      <vt:lpstr>Disclaimer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Moustafa Fahs</dc:creator>
  <cp:lastModifiedBy>Reynolds, Elizabeth W</cp:lastModifiedBy>
  <cp:revision>2</cp:revision>
  <dcterms:created xsi:type="dcterms:W3CDTF">2025-12-09T18:10:04Z</dcterms:created>
  <dcterms:modified xsi:type="dcterms:W3CDTF">2026-08-11T13:36:24Z</dcterms:modified>
</cp:coreProperties>
</file>